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0" r:id="rId5"/>
    <p:sldId id="271" r:id="rId6"/>
    <p:sldId id="259" r:id="rId7"/>
    <p:sldId id="260" r:id="rId8"/>
    <p:sldId id="261" r:id="rId9"/>
    <p:sldId id="262" r:id="rId10"/>
    <p:sldId id="263" r:id="rId11"/>
    <p:sldId id="264" r:id="rId12"/>
    <p:sldId id="265" r:id="rId13"/>
    <p:sldId id="266" r:id="rId14"/>
    <p:sldId id="272" r:id="rId15"/>
    <p:sldId id="273" r:id="rId16"/>
    <p:sldId id="267" r:id="rId17"/>
    <p:sldId id="268" r:id="rId18"/>
    <p:sldId id="269" r:id="rId19"/>
    <p:sldId id="274" r:id="rId20"/>
    <p:sldId id="275" r:id="rId21"/>
    <p:sldId id="276" r:id="rId22"/>
    <p:sldId id="277" r:id="rId23"/>
    <p:sldId id="278" r:id="rId24"/>
    <p:sldId id="279" r:id="rId25"/>
    <p:sldId id="280" r:id="rId26"/>
    <p:sldId id="281" r:id="rId27"/>
    <p:sldId id="282"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283" r:id="rId41"/>
    <p:sldId id="284" r:id="rId42"/>
    <p:sldId id="285" r:id="rId43"/>
    <p:sldId id="286" r:id="rId44"/>
    <p:sldId id="287" r:id="rId45"/>
    <p:sldId id="288" r:id="rId46"/>
    <p:sldId id="289" r:id="rId47"/>
    <p:sldId id="309" r:id="rId48"/>
    <p:sldId id="310" r:id="rId49"/>
    <p:sldId id="311" r:id="rId50"/>
    <p:sldId id="312" r:id="rId51"/>
    <p:sldId id="313" r:id="rId52"/>
    <p:sldId id="314" r:id="rId53"/>
    <p:sldId id="290" r:id="rId54"/>
    <p:sldId id="294" r:id="rId55"/>
    <p:sldId id="291" r:id="rId56"/>
    <p:sldId id="292" r:id="rId57"/>
    <p:sldId id="293" r:id="rId58"/>
    <p:sldId id="295" r:id="rId59"/>
    <p:sldId id="296"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4" d="100"/>
          <a:sy n="64" d="100"/>
        </p:scale>
        <p:origin x="48" y="3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90F81C-D4E5-47A5-9A8B-37F196EC43F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B16112D-8B5C-4906-A73F-5C523D55622A}">
      <dgm:prSet/>
      <dgm:spPr/>
      <dgm:t>
        <a:bodyPr/>
        <a:lstStyle/>
        <a:p>
          <a:r>
            <a:rPr lang="pl-PL"/>
            <a:t>Ta prezentacja powstała na potrzeby edukacyjne nauczycieli uczących języka polskiego. </a:t>
          </a:r>
          <a:endParaRPr lang="en-US"/>
        </a:p>
      </dgm:t>
    </dgm:pt>
    <dgm:pt modelId="{F6332792-9E65-46BD-88D8-21A1823775CD}" type="parTrans" cxnId="{F51ADF66-F840-4759-8961-79FF3732BDA6}">
      <dgm:prSet/>
      <dgm:spPr/>
      <dgm:t>
        <a:bodyPr/>
        <a:lstStyle/>
        <a:p>
          <a:endParaRPr lang="en-US"/>
        </a:p>
      </dgm:t>
    </dgm:pt>
    <dgm:pt modelId="{DC2AD3B3-66B9-417E-9AD7-F3417E16D22A}" type="sibTrans" cxnId="{F51ADF66-F840-4759-8961-79FF3732BDA6}">
      <dgm:prSet/>
      <dgm:spPr/>
      <dgm:t>
        <a:bodyPr/>
        <a:lstStyle/>
        <a:p>
          <a:endParaRPr lang="en-US"/>
        </a:p>
      </dgm:t>
    </dgm:pt>
    <dgm:pt modelId="{160FB877-BAD7-4447-A438-7884A95BEA54}">
      <dgm:prSet/>
      <dgm:spPr/>
      <dgm:t>
        <a:bodyPr/>
        <a:lstStyle/>
        <a:p>
          <a:r>
            <a:rPr lang="pl-PL"/>
            <a:t>W celu przygotowania swoich uczniów do egzaminu certyfikatowego z języka polskiego jako obcego.</a:t>
          </a:r>
          <a:endParaRPr lang="en-US"/>
        </a:p>
      </dgm:t>
    </dgm:pt>
    <dgm:pt modelId="{7598B29E-1739-4DC5-8DE4-A91DE4885608}" type="parTrans" cxnId="{F3422EE1-BBAE-4419-9BA4-D73102B85A84}">
      <dgm:prSet/>
      <dgm:spPr/>
      <dgm:t>
        <a:bodyPr/>
        <a:lstStyle/>
        <a:p>
          <a:endParaRPr lang="en-US"/>
        </a:p>
      </dgm:t>
    </dgm:pt>
    <dgm:pt modelId="{FF3B087C-55F3-4338-878E-1E69D4316C9F}" type="sibTrans" cxnId="{F3422EE1-BBAE-4419-9BA4-D73102B85A84}">
      <dgm:prSet/>
      <dgm:spPr/>
      <dgm:t>
        <a:bodyPr/>
        <a:lstStyle/>
        <a:p>
          <a:endParaRPr lang="en-US"/>
        </a:p>
      </dgm:t>
    </dgm:pt>
    <dgm:pt modelId="{C3515552-120E-46E1-91C0-BC3F9F73F615}" type="pres">
      <dgm:prSet presAssocID="{F590F81C-D4E5-47A5-9A8B-37F196EC43FB}" presName="root" presStyleCnt="0">
        <dgm:presLayoutVars>
          <dgm:dir/>
          <dgm:resizeHandles val="exact"/>
        </dgm:presLayoutVars>
      </dgm:prSet>
      <dgm:spPr/>
    </dgm:pt>
    <dgm:pt modelId="{09457E6F-8322-4AF9-8F03-7A4934BA0F55}" type="pres">
      <dgm:prSet presAssocID="{3B16112D-8B5C-4906-A73F-5C523D55622A}" presName="compNode" presStyleCnt="0"/>
      <dgm:spPr/>
    </dgm:pt>
    <dgm:pt modelId="{E8A0E229-AA29-4FA4-966A-F343EBBFFB06}" type="pres">
      <dgm:prSet presAssocID="{3B16112D-8B5C-4906-A73F-5C523D55622A}" presName="bgRect" presStyleLbl="bgShp" presStyleIdx="0" presStyleCnt="2"/>
      <dgm:spPr/>
    </dgm:pt>
    <dgm:pt modelId="{A560A824-F07A-4DFE-90EB-B507991A2DD6}" type="pres">
      <dgm:prSet presAssocID="{3B16112D-8B5C-4906-A73F-5C523D5562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lasa"/>
        </a:ext>
      </dgm:extLst>
    </dgm:pt>
    <dgm:pt modelId="{86E76AB3-0670-4E68-AEF7-C7BE1A2576DD}" type="pres">
      <dgm:prSet presAssocID="{3B16112D-8B5C-4906-A73F-5C523D55622A}" presName="spaceRect" presStyleCnt="0"/>
      <dgm:spPr/>
    </dgm:pt>
    <dgm:pt modelId="{0FED3103-BB95-4A49-A57F-1C77CF4511EE}" type="pres">
      <dgm:prSet presAssocID="{3B16112D-8B5C-4906-A73F-5C523D55622A}" presName="parTx" presStyleLbl="revTx" presStyleIdx="0" presStyleCnt="2">
        <dgm:presLayoutVars>
          <dgm:chMax val="0"/>
          <dgm:chPref val="0"/>
        </dgm:presLayoutVars>
      </dgm:prSet>
      <dgm:spPr/>
    </dgm:pt>
    <dgm:pt modelId="{478FC834-58BA-4047-B88C-3B0B148DBC51}" type="pres">
      <dgm:prSet presAssocID="{DC2AD3B3-66B9-417E-9AD7-F3417E16D22A}" presName="sibTrans" presStyleCnt="0"/>
      <dgm:spPr/>
    </dgm:pt>
    <dgm:pt modelId="{2BED87F2-8163-4088-B0A8-B6EE246B0B2F}" type="pres">
      <dgm:prSet presAssocID="{160FB877-BAD7-4447-A438-7884A95BEA54}" presName="compNode" presStyleCnt="0"/>
      <dgm:spPr/>
    </dgm:pt>
    <dgm:pt modelId="{83474BFC-A560-4B2A-A918-2312A91482D7}" type="pres">
      <dgm:prSet presAssocID="{160FB877-BAD7-4447-A438-7884A95BEA54}" presName="bgRect" presStyleLbl="bgShp" presStyleIdx="1" presStyleCnt="2"/>
      <dgm:spPr/>
    </dgm:pt>
    <dgm:pt modelId="{42075DDA-EBE0-4ED8-BFD4-8A1F030532CE}" type="pres">
      <dgm:prSet presAssocID="{160FB877-BAD7-4447-A438-7884A95BEA5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80588EBB-620F-423A-B1E4-0B6DEE673DE4}" type="pres">
      <dgm:prSet presAssocID="{160FB877-BAD7-4447-A438-7884A95BEA54}" presName="spaceRect" presStyleCnt="0"/>
      <dgm:spPr/>
    </dgm:pt>
    <dgm:pt modelId="{A2362F3A-5797-446E-8398-53E89B7E6E1D}" type="pres">
      <dgm:prSet presAssocID="{160FB877-BAD7-4447-A438-7884A95BEA54}" presName="parTx" presStyleLbl="revTx" presStyleIdx="1" presStyleCnt="2">
        <dgm:presLayoutVars>
          <dgm:chMax val="0"/>
          <dgm:chPref val="0"/>
        </dgm:presLayoutVars>
      </dgm:prSet>
      <dgm:spPr/>
    </dgm:pt>
  </dgm:ptLst>
  <dgm:cxnLst>
    <dgm:cxn modelId="{927A6A28-E52D-4C92-AE05-3307C1AA4720}" type="presOf" srcId="{3B16112D-8B5C-4906-A73F-5C523D55622A}" destId="{0FED3103-BB95-4A49-A57F-1C77CF4511EE}" srcOrd="0" destOrd="0" presId="urn:microsoft.com/office/officeart/2018/2/layout/IconVerticalSolidList"/>
    <dgm:cxn modelId="{F51ADF66-F840-4759-8961-79FF3732BDA6}" srcId="{F590F81C-D4E5-47A5-9A8B-37F196EC43FB}" destId="{3B16112D-8B5C-4906-A73F-5C523D55622A}" srcOrd="0" destOrd="0" parTransId="{F6332792-9E65-46BD-88D8-21A1823775CD}" sibTransId="{DC2AD3B3-66B9-417E-9AD7-F3417E16D22A}"/>
    <dgm:cxn modelId="{DCE47ECF-3012-4EFE-B99A-D800434C52C9}" type="presOf" srcId="{F590F81C-D4E5-47A5-9A8B-37F196EC43FB}" destId="{C3515552-120E-46E1-91C0-BC3F9F73F615}" srcOrd="0" destOrd="0" presId="urn:microsoft.com/office/officeart/2018/2/layout/IconVerticalSolidList"/>
    <dgm:cxn modelId="{F3422EE1-BBAE-4419-9BA4-D73102B85A84}" srcId="{F590F81C-D4E5-47A5-9A8B-37F196EC43FB}" destId="{160FB877-BAD7-4447-A438-7884A95BEA54}" srcOrd="1" destOrd="0" parTransId="{7598B29E-1739-4DC5-8DE4-A91DE4885608}" sibTransId="{FF3B087C-55F3-4338-878E-1E69D4316C9F}"/>
    <dgm:cxn modelId="{A6204BEA-8C2C-4BA1-90E4-BD64234DD716}" type="presOf" srcId="{160FB877-BAD7-4447-A438-7884A95BEA54}" destId="{A2362F3A-5797-446E-8398-53E89B7E6E1D}" srcOrd="0" destOrd="0" presId="urn:microsoft.com/office/officeart/2018/2/layout/IconVerticalSolidList"/>
    <dgm:cxn modelId="{E99AE654-C71E-46EC-9C61-23F9CDA65E66}" type="presParOf" srcId="{C3515552-120E-46E1-91C0-BC3F9F73F615}" destId="{09457E6F-8322-4AF9-8F03-7A4934BA0F55}" srcOrd="0" destOrd="0" presId="urn:microsoft.com/office/officeart/2018/2/layout/IconVerticalSolidList"/>
    <dgm:cxn modelId="{123EE9F0-8594-4AA5-A638-65DF9A246853}" type="presParOf" srcId="{09457E6F-8322-4AF9-8F03-7A4934BA0F55}" destId="{E8A0E229-AA29-4FA4-966A-F343EBBFFB06}" srcOrd="0" destOrd="0" presId="urn:microsoft.com/office/officeart/2018/2/layout/IconVerticalSolidList"/>
    <dgm:cxn modelId="{D818B4C9-5AA0-4AFE-B5E0-CC7C4E319CDA}" type="presParOf" srcId="{09457E6F-8322-4AF9-8F03-7A4934BA0F55}" destId="{A560A824-F07A-4DFE-90EB-B507991A2DD6}" srcOrd="1" destOrd="0" presId="urn:microsoft.com/office/officeart/2018/2/layout/IconVerticalSolidList"/>
    <dgm:cxn modelId="{92AA048A-417F-40E4-B819-79F91E9939C0}" type="presParOf" srcId="{09457E6F-8322-4AF9-8F03-7A4934BA0F55}" destId="{86E76AB3-0670-4E68-AEF7-C7BE1A2576DD}" srcOrd="2" destOrd="0" presId="urn:microsoft.com/office/officeart/2018/2/layout/IconVerticalSolidList"/>
    <dgm:cxn modelId="{C87F1702-D309-4C2C-9018-19EC49CCA70C}" type="presParOf" srcId="{09457E6F-8322-4AF9-8F03-7A4934BA0F55}" destId="{0FED3103-BB95-4A49-A57F-1C77CF4511EE}" srcOrd="3" destOrd="0" presId="urn:microsoft.com/office/officeart/2018/2/layout/IconVerticalSolidList"/>
    <dgm:cxn modelId="{AE063ED9-EA74-43AF-8AEA-77B72D59332C}" type="presParOf" srcId="{C3515552-120E-46E1-91C0-BC3F9F73F615}" destId="{478FC834-58BA-4047-B88C-3B0B148DBC51}" srcOrd="1" destOrd="0" presId="urn:microsoft.com/office/officeart/2018/2/layout/IconVerticalSolidList"/>
    <dgm:cxn modelId="{D3AE81CD-773F-4621-A2D8-D6762A337E62}" type="presParOf" srcId="{C3515552-120E-46E1-91C0-BC3F9F73F615}" destId="{2BED87F2-8163-4088-B0A8-B6EE246B0B2F}" srcOrd="2" destOrd="0" presId="urn:microsoft.com/office/officeart/2018/2/layout/IconVerticalSolidList"/>
    <dgm:cxn modelId="{068B13AF-1E7B-4831-AFF9-2F74551803F3}" type="presParOf" srcId="{2BED87F2-8163-4088-B0A8-B6EE246B0B2F}" destId="{83474BFC-A560-4B2A-A918-2312A91482D7}" srcOrd="0" destOrd="0" presId="urn:microsoft.com/office/officeart/2018/2/layout/IconVerticalSolidList"/>
    <dgm:cxn modelId="{79044AB8-733F-4C02-9305-4A96F5669310}" type="presParOf" srcId="{2BED87F2-8163-4088-B0A8-B6EE246B0B2F}" destId="{42075DDA-EBE0-4ED8-BFD4-8A1F030532CE}" srcOrd="1" destOrd="0" presId="urn:microsoft.com/office/officeart/2018/2/layout/IconVerticalSolidList"/>
    <dgm:cxn modelId="{6B46593A-21D3-4C3D-8D11-57F24369E463}" type="presParOf" srcId="{2BED87F2-8163-4088-B0A8-B6EE246B0B2F}" destId="{80588EBB-620F-423A-B1E4-0B6DEE673DE4}" srcOrd="2" destOrd="0" presId="urn:microsoft.com/office/officeart/2018/2/layout/IconVerticalSolidList"/>
    <dgm:cxn modelId="{11AB6A24-FAD1-4513-A39A-F04CF6B32B27}" type="presParOf" srcId="{2BED87F2-8163-4088-B0A8-B6EE246B0B2F}" destId="{A2362F3A-5797-446E-8398-53E89B7E6E1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48D87B-4677-4617-B870-DDE434078AC4}"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4D74853-F96E-4C11-8585-8F86842BDB32}">
      <dgm:prSet/>
      <dgm:spPr/>
      <dgm:t>
        <a:bodyPr/>
        <a:lstStyle/>
        <a:p>
          <a:r>
            <a:rPr lang="pl-PL"/>
            <a:t>1.Prezentacja osoby :</a:t>
          </a:r>
          <a:endParaRPr lang="en-US"/>
        </a:p>
      </dgm:t>
    </dgm:pt>
    <dgm:pt modelId="{5AF3B7CE-F095-41A5-9853-6DF097CA53F6}" type="parTrans" cxnId="{7BDBE45A-0FAB-4B9D-B687-EC39363D73F7}">
      <dgm:prSet/>
      <dgm:spPr/>
      <dgm:t>
        <a:bodyPr/>
        <a:lstStyle/>
        <a:p>
          <a:endParaRPr lang="en-US"/>
        </a:p>
      </dgm:t>
    </dgm:pt>
    <dgm:pt modelId="{C65C57DD-B48A-45A6-8D98-C669067AEEBB}" type="sibTrans" cxnId="{7BDBE45A-0FAB-4B9D-B687-EC39363D73F7}">
      <dgm:prSet/>
      <dgm:spPr/>
      <dgm:t>
        <a:bodyPr/>
        <a:lstStyle/>
        <a:p>
          <a:endParaRPr lang="en-US"/>
        </a:p>
      </dgm:t>
    </dgm:pt>
    <dgm:pt modelId="{7446C0EE-9DB1-48F2-9BF6-88DF67B2CDE0}">
      <dgm:prSet/>
      <dgm:spPr/>
      <dgm:t>
        <a:bodyPr/>
        <a:lstStyle/>
        <a:p>
          <a:r>
            <a:rPr lang="pl-PL"/>
            <a:t>*Kim jest ?</a:t>
          </a:r>
          <a:endParaRPr lang="en-US"/>
        </a:p>
      </dgm:t>
    </dgm:pt>
    <dgm:pt modelId="{C72C6439-7A5D-4E5D-BB7A-D4B5D477C379}" type="parTrans" cxnId="{9361A12D-247B-40AB-B2A5-C19AF3C6FA4F}">
      <dgm:prSet/>
      <dgm:spPr/>
      <dgm:t>
        <a:bodyPr/>
        <a:lstStyle/>
        <a:p>
          <a:endParaRPr lang="en-US"/>
        </a:p>
      </dgm:t>
    </dgm:pt>
    <dgm:pt modelId="{F8033FFF-86F5-486B-9852-7184E7AD4980}" type="sibTrans" cxnId="{9361A12D-247B-40AB-B2A5-C19AF3C6FA4F}">
      <dgm:prSet/>
      <dgm:spPr/>
      <dgm:t>
        <a:bodyPr/>
        <a:lstStyle/>
        <a:p>
          <a:endParaRPr lang="en-US"/>
        </a:p>
      </dgm:t>
    </dgm:pt>
    <dgm:pt modelId="{73CD4B50-E572-43C5-82DC-70A1B9E095A9}">
      <dgm:prSet/>
      <dgm:spPr/>
      <dgm:t>
        <a:bodyPr/>
        <a:lstStyle/>
        <a:p>
          <a:r>
            <a:rPr lang="pl-PL"/>
            <a:t>*Kim jest dla mnie ?</a:t>
          </a:r>
          <a:endParaRPr lang="en-US"/>
        </a:p>
      </dgm:t>
    </dgm:pt>
    <dgm:pt modelId="{4D1FB442-A44C-4D0A-85E2-D94C5CB9F16E}" type="parTrans" cxnId="{17B14348-580B-4FF5-9C14-2ED02FBDE204}">
      <dgm:prSet/>
      <dgm:spPr/>
      <dgm:t>
        <a:bodyPr/>
        <a:lstStyle/>
        <a:p>
          <a:endParaRPr lang="en-US"/>
        </a:p>
      </dgm:t>
    </dgm:pt>
    <dgm:pt modelId="{472E24A6-4B33-4006-BB0D-5118DC72C054}" type="sibTrans" cxnId="{17B14348-580B-4FF5-9C14-2ED02FBDE204}">
      <dgm:prSet/>
      <dgm:spPr/>
      <dgm:t>
        <a:bodyPr/>
        <a:lstStyle/>
        <a:p>
          <a:endParaRPr lang="en-US"/>
        </a:p>
      </dgm:t>
    </dgm:pt>
    <dgm:pt modelId="{821046D3-DCEF-468F-A057-9AAF01FAF6BA}">
      <dgm:prSet/>
      <dgm:spPr/>
      <dgm:t>
        <a:bodyPr/>
        <a:lstStyle/>
        <a:p>
          <a:r>
            <a:rPr lang="pl-PL"/>
            <a:t>*Skąd się znamy ?</a:t>
          </a:r>
          <a:endParaRPr lang="en-US"/>
        </a:p>
      </dgm:t>
    </dgm:pt>
    <dgm:pt modelId="{59BDBF2E-885E-4908-AF2A-04C6BB13A6F5}" type="parTrans" cxnId="{5534E94B-3E03-42BD-98C0-A2B30C2E22CA}">
      <dgm:prSet/>
      <dgm:spPr/>
      <dgm:t>
        <a:bodyPr/>
        <a:lstStyle/>
        <a:p>
          <a:endParaRPr lang="en-US"/>
        </a:p>
      </dgm:t>
    </dgm:pt>
    <dgm:pt modelId="{0471DB82-63FB-418C-BE38-481C694AF35E}" type="sibTrans" cxnId="{5534E94B-3E03-42BD-98C0-A2B30C2E22CA}">
      <dgm:prSet/>
      <dgm:spPr/>
      <dgm:t>
        <a:bodyPr/>
        <a:lstStyle/>
        <a:p>
          <a:endParaRPr lang="en-US"/>
        </a:p>
      </dgm:t>
    </dgm:pt>
    <dgm:pt modelId="{33FDDA1A-4BBE-481F-95E6-69E12C132CF6}">
      <dgm:prSet/>
      <dgm:spPr/>
      <dgm:t>
        <a:bodyPr/>
        <a:lstStyle/>
        <a:p>
          <a:r>
            <a:rPr lang="pl-PL"/>
            <a:t>2.Wygląd</a:t>
          </a:r>
          <a:endParaRPr lang="en-US"/>
        </a:p>
      </dgm:t>
    </dgm:pt>
    <dgm:pt modelId="{CDDDDDC9-F618-4B36-A30F-85E5DF7D2F75}" type="parTrans" cxnId="{4C89D16E-B5DC-4213-A3B7-585C6E1B35F8}">
      <dgm:prSet/>
      <dgm:spPr/>
      <dgm:t>
        <a:bodyPr/>
        <a:lstStyle/>
        <a:p>
          <a:endParaRPr lang="en-US"/>
        </a:p>
      </dgm:t>
    </dgm:pt>
    <dgm:pt modelId="{3BD76765-1B12-428E-AEAD-FBE830681BCC}" type="sibTrans" cxnId="{4C89D16E-B5DC-4213-A3B7-585C6E1B35F8}">
      <dgm:prSet/>
      <dgm:spPr/>
      <dgm:t>
        <a:bodyPr/>
        <a:lstStyle/>
        <a:p>
          <a:endParaRPr lang="en-US"/>
        </a:p>
      </dgm:t>
    </dgm:pt>
    <dgm:pt modelId="{A936647D-C41A-4FF7-BBEF-53FF953B71A0}">
      <dgm:prSet/>
      <dgm:spPr/>
      <dgm:t>
        <a:bodyPr/>
        <a:lstStyle/>
        <a:p>
          <a:r>
            <a:rPr lang="pl-PL"/>
            <a:t>*Jak wygląda ?</a:t>
          </a:r>
          <a:endParaRPr lang="en-US"/>
        </a:p>
      </dgm:t>
    </dgm:pt>
    <dgm:pt modelId="{4D013D20-136A-46A9-9D3B-336B9B7DE640}" type="parTrans" cxnId="{2899DCC0-C6A9-427A-BF9B-F9C4B90D10A7}">
      <dgm:prSet/>
      <dgm:spPr/>
      <dgm:t>
        <a:bodyPr/>
        <a:lstStyle/>
        <a:p>
          <a:endParaRPr lang="en-US"/>
        </a:p>
      </dgm:t>
    </dgm:pt>
    <dgm:pt modelId="{6A26183B-A6B4-46BF-827D-3D3737571384}" type="sibTrans" cxnId="{2899DCC0-C6A9-427A-BF9B-F9C4B90D10A7}">
      <dgm:prSet/>
      <dgm:spPr/>
      <dgm:t>
        <a:bodyPr/>
        <a:lstStyle/>
        <a:p>
          <a:endParaRPr lang="en-US"/>
        </a:p>
      </dgm:t>
    </dgm:pt>
    <dgm:pt modelId="{795B1729-E14F-41D8-996C-C9DEEFC69424}">
      <dgm:prSet/>
      <dgm:spPr/>
      <dgm:t>
        <a:bodyPr/>
        <a:lstStyle/>
        <a:p>
          <a:r>
            <a:rPr lang="pl-PL"/>
            <a:t>*Jak się ubiera ?</a:t>
          </a:r>
          <a:endParaRPr lang="en-US"/>
        </a:p>
      </dgm:t>
    </dgm:pt>
    <dgm:pt modelId="{7A28DD82-09C5-443C-B811-20E237C16AF0}" type="parTrans" cxnId="{8AC955CF-BC67-47E7-88B7-EC8EA9DECCC7}">
      <dgm:prSet/>
      <dgm:spPr/>
      <dgm:t>
        <a:bodyPr/>
        <a:lstStyle/>
        <a:p>
          <a:endParaRPr lang="en-US"/>
        </a:p>
      </dgm:t>
    </dgm:pt>
    <dgm:pt modelId="{ED4CE28D-BD78-4F3A-88EC-17C385C892FB}" type="sibTrans" cxnId="{8AC955CF-BC67-47E7-88B7-EC8EA9DECCC7}">
      <dgm:prSet/>
      <dgm:spPr/>
      <dgm:t>
        <a:bodyPr/>
        <a:lstStyle/>
        <a:p>
          <a:endParaRPr lang="en-US"/>
        </a:p>
      </dgm:t>
    </dgm:pt>
    <dgm:pt modelId="{7573F2CA-9A79-4FE6-A67B-224C2A79D1B4}" type="pres">
      <dgm:prSet presAssocID="{E348D87B-4677-4617-B870-DDE434078AC4}" presName="linear" presStyleCnt="0">
        <dgm:presLayoutVars>
          <dgm:animLvl val="lvl"/>
          <dgm:resizeHandles val="exact"/>
        </dgm:presLayoutVars>
      </dgm:prSet>
      <dgm:spPr/>
    </dgm:pt>
    <dgm:pt modelId="{18542B00-4EF2-4C2A-8C3D-DCF2440A06E2}" type="pres">
      <dgm:prSet presAssocID="{E4D74853-F96E-4C11-8585-8F86842BDB32}" presName="parentText" presStyleLbl="node1" presStyleIdx="0" presStyleCnt="7">
        <dgm:presLayoutVars>
          <dgm:chMax val="0"/>
          <dgm:bulletEnabled val="1"/>
        </dgm:presLayoutVars>
      </dgm:prSet>
      <dgm:spPr/>
    </dgm:pt>
    <dgm:pt modelId="{617D18A8-6D95-4550-9542-93CA992F7DB7}" type="pres">
      <dgm:prSet presAssocID="{C65C57DD-B48A-45A6-8D98-C669067AEEBB}" presName="spacer" presStyleCnt="0"/>
      <dgm:spPr/>
    </dgm:pt>
    <dgm:pt modelId="{2BEAA9A6-13C4-4803-ADF3-80B4190A31A2}" type="pres">
      <dgm:prSet presAssocID="{7446C0EE-9DB1-48F2-9BF6-88DF67B2CDE0}" presName="parentText" presStyleLbl="node1" presStyleIdx="1" presStyleCnt="7">
        <dgm:presLayoutVars>
          <dgm:chMax val="0"/>
          <dgm:bulletEnabled val="1"/>
        </dgm:presLayoutVars>
      </dgm:prSet>
      <dgm:spPr/>
    </dgm:pt>
    <dgm:pt modelId="{AF0BF62E-F953-4FAD-B4C9-DA2A0CB1A5DC}" type="pres">
      <dgm:prSet presAssocID="{F8033FFF-86F5-486B-9852-7184E7AD4980}" presName="spacer" presStyleCnt="0"/>
      <dgm:spPr/>
    </dgm:pt>
    <dgm:pt modelId="{BFF71DE6-27E2-4C39-BF6E-E42D85AC0F80}" type="pres">
      <dgm:prSet presAssocID="{73CD4B50-E572-43C5-82DC-70A1B9E095A9}" presName="parentText" presStyleLbl="node1" presStyleIdx="2" presStyleCnt="7">
        <dgm:presLayoutVars>
          <dgm:chMax val="0"/>
          <dgm:bulletEnabled val="1"/>
        </dgm:presLayoutVars>
      </dgm:prSet>
      <dgm:spPr/>
    </dgm:pt>
    <dgm:pt modelId="{1FE68553-E483-464A-847E-F62CE03AEC79}" type="pres">
      <dgm:prSet presAssocID="{472E24A6-4B33-4006-BB0D-5118DC72C054}" presName="spacer" presStyleCnt="0"/>
      <dgm:spPr/>
    </dgm:pt>
    <dgm:pt modelId="{A07DB0A5-E6D0-43E9-9B55-BC8FC1487BD4}" type="pres">
      <dgm:prSet presAssocID="{821046D3-DCEF-468F-A057-9AAF01FAF6BA}" presName="parentText" presStyleLbl="node1" presStyleIdx="3" presStyleCnt="7">
        <dgm:presLayoutVars>
          <dgm:chMax val="0"/>
          <dgm:bulletEnabled val="1"/>
        </dgm:presLayoutVars>
      </dgm:prSet>
      <dgm:spPr/>
    </dgm:pt>
    <dgm:pt modelId="{95B35790-31CE-4BA3-8EFF-F6B3BB33DC04}" type="pres">
      <dgm:prSet presAssocID="{0471DB82-63FB-418C-BE38-481C694AF35E}" presName="spacer" presStyleCnt="0"/>
      <dgm:spPr/>
    </dgm:pt>
    <dgm:pt modelId="{4978C13A-88F6-4A66-A1D4-F6560C2B23AC}" type="pres">
      <dgm:prSet presAssocID="{33FDDA1A-4BBE-481F-95E6-69E12C132CF6}" presName="parentText" presStyleLbl="node1" presStyleIdx="4" presStyleCnt="7">
        <dgm:presLayoutVars>
          <dgm:chMax val="0"/>
          <dgm:bulletEnabled val="1"/>
        </dgm:presLayoutVars>
      </dgm:prSet>
      <dgm:spPr/>
    </dgm:pt>
    <dgm:pt modelId="{FEA587FE-5376-4A1B-99FD-BCB7C11E4652}" type="pres">
      <dgm:prSet presAssocID="{3BD76765-1B12-428E-AEAD-FBE830681BCC}" presName="spacer" presStyleCnt="0"/>
      <dgm:spPr/>
    </dgm:pt>
    <dgm:pt modelId="{1B74CA79-09BD-4C8D-80DE-84BC94BD058F}" type="pres">
      <dgm:prSet presAssocID="{A936647D-C41A-4FF7-BBEF-53FF953B71A0}" presName="parentText" presStyleLbl="node1" presStyleIdx="5" presStyleCnt="7">
        <dgm:presLayoutVars>
          <dgm:chMax val="0"/>
          <dgm:bulletEnabled val="1"/>
        </dgm:presLayoutVars>
      </dgm:prSet>
      <dgm:spPr/>
    </dgm:pt>
    <dgm:pt modelId="{FA30CBD4-29B9-4D0B-887F-2EC09BA8AB01}" type="pres">
      <dgm:prSet presAssocID="{6A26183B-A6B4-46BF-827D-3D3737571384}" presName="spacer" presStyleCnt="0"/>
      <dgm:spPr/>
    </dgm:pt>
    <dgm:pt modelId="{59BFC360-9956-47A6-9559-9B5ECBD9D7DA}" type="pres">
      <dgm:prSet presAssocID="{795B1729-E14F-41D8-996C-C9DEEFC69424}" presName="parentText" presStyleLbl="node1" presStyleIdx="6" presStyleCnt="7">
        <dgm:presLayoutVars>
          <dgm:chMax val="0"/>
          <dgm:bulletEnabled val="1"/>
        </dgm:presLayoutVars>
      </dgm:prSet>
      <dgm:spPr/>
    </dgm:pt>
  </dgm:ptLst>
  <dgm:cxnLst>
    <dgm:cxn modelId="{4C423312-E4E0-4A7D-B2C6-50BF5F21DAF1}" type="presOf" srcId="{795B1729-E14F-41D8-996C-C9DEEFC69424}" destId="{59BFC360-9956-47A6-9559-9B5ECBD9D7DA}" srcOrd="0" destOrd="0" presId="urn:microsoft.com/office/officeart/2005/8/layout/vList2"/>
    <dgm:cxn modelId="{E9A7182B-D4A1-42E7-AB9F-2F193419B733}" type="presOf" srcId="{7446C0EE-9DB1-48F2-9BF6-88DF67B2CDE0}" destId="{2BEAA9A6-13C4-4803-ADF3-80B4190A31A2}" srcOrd="0" destOrd="0" presId="urn:microsoft.com/office/officeart/2005/8/layout/vList2"/>
    <dgm:cxn modelId="{9361A12D-247B-40AB-B2A5-C19AF3C6FA4F}" srcId="{E348D87B-4677-4617-B870-DDE434078AC4}" destId="{7446C0EE-9DB1-48F2-9BF6-88DF67B2CDE0}" srcOrd="1" destOrd="0" parTransId="{C72C6439-7A5D-4E5D-BB7A-D4B5D477C379}" sibTransId="{F8033FFF-86F5-486B-9852-7184E7AD4980}"/>
    <dgm:cxn modelId="{E6F61E30-AB34-43B3-A3AE-1047317B2B0D}" type="presOf" srcId="{E348D87B-4677-4617-B870-DDE434078AC4}" destId="{7573F2CA-9A79-4FE6-A67B-224C2A79D1B4}" srcOrd="0" destOrd="0" presId="urn:microsoft.com/office/officeart/2005/8/layout/vList2"/>
    <dgm:cxn modelId="{17B14348-580B-4FF5-9C14-2ED02FBDE204}" srcId="{E348D87B-4677-4617-B870-DDE434078AC4}" destId="{73CD4B50-E572-43C5-82DC-70A1B9E095A9}" srcOrd="2" destOrd="0" parTransId="{4D1FB442-A44C-4D0A-85E2-D94C5CB9F16E}" sibTransId="{472E24A6-4B33-4006-BB0D-5118DC72C054}"/>
    <dgm:cxn modelId="{5534E94B-3E03-42BD-98C0-A2B30C2E22CA}" srcId="{E348D87B-4677-4617-B870-DDE434078AC4}" destId="{821046D3-DCEF-468F-A057-9AAF01FAF6BA}" srcOrd="3" destOrd="0" parTransId="{59BDBF2E-885E-4908-AF2A-04C6BB13A6F5}" sibTransId="{0471DB82-63FB-418C-BE38-481C694AF35E}"/>
    <dgm:cxn modelId="{4C89D16E-B5DC-4213-A3B7-585C6E1B35F8}" srcId="{E348D87B-4677-4617-B870-DDE434078AC4}" destId="{33FDDA1A-4BBE-481F-95E6-69E12C132CF6}" srcOrd="4" destOrd="0" parTransId="{CDDDDDC9-F618-4B36-A30F-85E5DF7D2F75}" sibTransId="{3BD76765-1B12-428E-AEAD-FBE830681BCC}"/>
    <dgm:cxn modelId="{7BDBE45A-0FAB-4B9D-B687-EC39363D73F7}" srcId="{E348D87B-4677-4617-B870-DDE434078AC4}" destId="{E4D74853-F96E-4C11-8585-8F86842BDB32}" srcOrd="0" destOrd="0" parTransId="{5AF3B7CE-F095-41A5-9853-6DF097CA53F6}" sibTransId="{C65C57DD-B48A-45A6-8D98-C669067AEEBB}"/>
    <dgm:cxn modelId="{BA1D0D86-9925-405A-822A-5BE62E8D78D2}" type="presOf" srcId="{821046D3-DCEF-468F-A057-9AAF01FAF6BA}" destId="{A07DB0A5-E6D0-43E9-9B55-BC8FC1487BD4}" srcOrd="0" destOrd="0" presId="urn:microsoft.com/office/officeart/2005/8/layout/vList2"/>
    <dgm:cxn modelId="{92C60C90-50AD-49F7-A72A-0BD62A346A70}" type="presOf" srcId="{33FDDA1A-4BBE-481F-95E6-69E12C132CF6}" destId="{4978C13A-88F6-4A66-A1D4-F6560C2B23AC}" srcOrd="0" destOrd="0" presId="urn:microsoft.com/office/officeart/2005/8/layout/vList2"/>
    <dgm:cxn modelId="{7258B2BE-8009-4FA1-8083-932FFA9EB02B}" type="presOf" srcId="{A936647D-C41A-4FF7-BBEF-53FF953B71A0}" destId="{1B74CA79-09BD-4C8D-80DE-84BC94BD058F}" srcOrd="0" destOrd="0" presId="urn:microsoft.com/office/officeart/2005/8/layout/vList2"/>
    <dgm:cxn modelId="{2899DCC0-C6A9-427A-BF9B-F9C4B90D10A7}" srcId="{E348D87B-4677-4617-B870-DDE434078AC4}" destId="{A936647D-C41A-4FF7-BBEF-53FF953B71A0}" srcOrd="5" destOrd="0" parTransId="{4D013D20-136A-46A9-9D3B-336B9B7DE640}" sibTransId="{6A26183B-A6B4-46BF-827D-3D3737571384}"/>
    <dgm:cxn modelId="{05A97CC2-FD1C-46EB-9235-40931C5CB2C2}" type="presOf" srcId="{E4D74853-F96E-4C11-8585-8F86842BDB32}" destId="{18542B00-4EF2-4C2A-8C3D-DCF2440A06E2}" srcOrd="0" destOrd="0" presId="urn:microsoft.com/office/officeart/2005/8/layout/vList2"/>
    <dgm:cxn modelId="{596437CF-18DD-4EEB-A2E2-FE3C2FDAF279}" type="presOf" srcId="{73CD4B50-E572-43C5-82DC-70A1B9E095A9}" destId="{BFF71DE6-27E2-4C39-BF6E-E42D85AC0F80}" srcOrd="0" destOrd="0" presId="urn:microsoft.com/office/officeart/2005/8/layout/vList2"/>
    <dgm:cxn modelId="{8AC955CF-BC67-47E7-88B7-EC8EA9DECCC7}" srcId="{E348D87B-4677-4617-B870-DDE434078AC4}" destId="{795B1729-E14F-41D8-996C-C9DEEFC69424}" srcOrd="6" destOrd="0" parTransId="{7A28DD82-09C5-443C-B811-20E237C16AF0}" sibTransId="{ED4CE28D-BD78-4F3A-88EC-17C385C892FB}"/>
    <dgm:cxn modelId="{0AD7A008-AD7E-40C5-961F-46C2BB4A902B}" type="presParOf" srcId="{7573F2CA-9A79-4FE6-A67B-224C2A79D1B4}" destId="{18542B00-4EF2-4C2A-8C3D-DCF2440A06E2}" srcOrd="0" destOrd="0" presId="urn:microsoft.com/office/officeart/2005/8/layout/vList2"/>
    <dgm:cxn modelId="{B3C505C7-6F0B-4FEC-962E-E988AAE20323}" type="presParOf" srcId="{7573F2CA-9A79-4FE6-A67B-224C2A79D1B4}" destId="{617D18A8-6D95-4550-9542-93CA992F7DB7}" srcOrd="1" destOrd="0" presId="urn:microsoft.com/office/officeart/2005/8/layout/vList2"/>
    <dgm:cxn modelId="{89380048-689E-48D8-8246-85D5133BC013}" type="presParOf" srcId="{7573F2CA-9A79-4FE6-A67B-224C2A79D1B4}" destId="{2BEAA9A6-13C4-4803-ADF3-80B4190A31A2}" srcOrd="2" destOrd="0" presId="urn:microsoft.com/office/officeart/2005/8/layout/vList2"/>
    <dgm:cxn modelId="{E16A5AA0-97D3-4F16-9E82-3E2EE86D2A70}" type="presParOf" srcId="{7573F2CA-9A79-4FE6-A67B-224C2A79D1B4}" destId="{AF0BF62E-F953-4FAD-B4C9-DA2A0CB1A5DC}" srcOrd="3" destOrd="0" presId="urn:microsoft.com/office/officeart/2005/8/layout/vList2"/>
    <dgm:cxn modelId="{9867F6B5-73E3-457F-92E7-AEFFD74E5AB0}" type="presParOf" srcId="{7573F2CA-9A79-4FE6-A67B-224C2A79D1B4}" destId="{BFF71DE6-27E2-4C39-BF6E-E42D85AC0F80}" srcOrd="4" destOrd="0" presId="urn:microsoft.com/office/officeart/2005/8/layout/vList2"/>
    <dgm:cxn modelId="{1ED840EA-A7C3-472B-85BE-B7018EB0409A}" type="presParOf" srcId="{7573F2CA-9A79-4FE6-A67B-224C2A79D1B4}" destId="{1FE68553-E483-464A-847E-F62CE03AEC79}" srcOrd="5" destOrd="0" presId="urn:microsoft.com/office/officeart/2005/8/layout/vList2"/>
    <dgm:cxn modelId="{EF907D0C-CE37-42C5-AC42-0763539EC945}" type="presParOf" srcId="{7573F2CA-9A79-4FE6-A67B-224C2A79D1B4}" destId="{A07DB0A5-E6D0-43E9-9B55-BC8FC1487BD4}" srcOrd="6" destOrd="0" presId="urn:microsoft.com/office/officeart/2005/8/layout/vList2"/>
    <dgm:cxn modelId="{EAE70627-F988-4F00-8590-C9FCEEE68295}" type="presParOf" srcId="{7573F2CA-9A79-4FE6-A67B-224C2A79D1B4}" destId="{95B35790-31CE-4BA3-8EFF-F6B3BB33DC04}" srcOrd="7" destOrd="0" presId="urn:microsoft.com/office/officeart/2005/8/layout/vList2"/>
    <dgm:cxn modelId="{D13B5CD7-18D1-4538-A655-6EBED63A97B4}" type="presParOf" srcId="{7573F2CA-9A79-4FE6-A67B-224C2A79D1B4}" destId="{4978C13A-88F6-4A66-A1D4-F6560C2B23AC}" srcOrd="8" destOrd="0" presId="urn:microsoft.com/office/officeart/2005/8/layout/vList2"/>
    <dgm:cxn modelId="{A4D7F643-3FE3-4F0D-B724-E10BF252E21E}" type="presParOf" srcId="{7573F2CA-9A79-4FE6-A67B-224C2A79D1B4}" destId="{FEA587FE-5376-4A1B-99FD-BCB7C11E4652}" srcOrd="9" destOrd="0" presId="urn:microsoft.com/office/officeart/2005/8/layout/vList2"/>
    <dgm:cxn modelId="{D2703C09-D269-4A8E-9157-A4CDD94D9F63}" type="presParOf" srcId="{7573F2CA-9A79-4FE6-A67B-224C2A79D1B4}" destId="{1B74CA79-09BD-4C8D-80DE-84BC94BD058F}" srcOrd="10" destOrd="0" presId="urn:microsoft.com/office/officeart/2005/8/layout/vList2"/>
    <dgm:cxn modelId="{007CBC04-3BD8-4648-9A43-38ADE877E6EF}" type="presParOf" srcId="{7573F2CA-9A79-4FE6-A67B-224C2A79D1B4}" destId="{FA30CBD4-29B9-4D0B-887F-2EC09BA8AB01}" srcOrd="11" destOrd="0" presId="urn:microsoft.com/office/officeart/2005/8/layout/vList2"/>
    <dgm:cxn modelId="{F6BD820A-11B3-4D31-9286-D22E1D5DC258}" type="presParOf" srcId="{7573F2CA-9A79-4FE6-A67B-224C2A79D1B4}" destId="{59BFC360-9956-47A6-9559-9B5ECBD9D7DA}"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E5B18F-FD46-4F31-AABB-4F2BFF9130BD}" type="doc">
      <dgm:prSet loTypeId="urn:microsoft.com/office/officeart/2005/8/layout/vList2" loCatId="list" qsTypeId="urn:microsoft.com/office/officeart/2005/8/quickstyle/simple4" qsCatId="simple" csTypeId="urn:microsoft.com/office/officeart/2005/8/colors/accent6_2" csCatId="accent6"/>
      <dgm:spPr/>
      <dgm:t>
        <a:bodyPr/>
        <a:lstStyle/>
        <a:p>
          <a:endParaRPr lang="en-US"/>
        </a:p>
      </dgm:t>
    </dgm:pt>
    <dgm:pt modelId="{915AB1A6-A211-436E-8155-19BCD2856226}">
      <dgm:prSet/>
      <dgm:spPr/>
      <dgm:t>
        <a:bodyPr/>
        <a:lstStyle/>
        <a:p>
          <a:r>
            <a:rPr lang="pl-PL"/>
            <a:t>3.Charakter                                                       </a:t>
          </a:r>
          <a:endParaRPr lang="en-US"/>
        </a:p>
      </dgm:t>
    </dgm:pt>
    <dgm:pt modelId="{C7CDA0AF-9597-4A56-8263-86E9D45E81E1}" type="parTrans" cxnId="{F44A658B-857F-4C57-8A04-068897DEAB1E}">
      <dgm:prSet/>
      <dgm:spPr/>
      <dgm:t>
        <a:bodyPr/>
        <a:lstStyle/>
        <a:p>
          <a:endParaRPr lang="en-US"/>
        </a:p>
      </dgm:t>
    </dgm:pt>
    <dgm:pt modelId="{5451D7F2-5F68-4C02-B5C7-FACFB046FF60}" type="sibTrans" cxnId="{F44A658B-857F-4C57-8A04-068897DEAB1E}">
      <dgm:prSet/>
      <dgm:spPr/>
      <dgm:t>
        <a:bodyPr/>
        <a:lstStyle/>
        <a:p>
          <a:endParaRPr lang="en-US"/>
        </a:p>
      </dgm:t>
    </dgm:pt>
    <dgm:pt modelId="{36EA3EFB-0939-4ED9-A902-2BE445C257F2}">
      <dgm:prSet/>
      <dgm:spPr/>
      <dgm:t>
        <a:bodyPr/>
        <a:lstStyle/>
        <a:p>
          <a:r>
            <a:rPr lang="pl-PL"/>
            <a:t>*Jaką jest osobą ?</a:t>
          </a:r>
          <a:endParaRPr lang="en-US"/>
        </a:p>
      </dgm:t>
    </dgm:pt>
    <dgm:pt modelId="{DB8B6282-54ED-43F3-8F22-02B26840DB18}" type="parTrans" cxnId="{0641836A-5427-41DB-A50B-C2143D3D443D}">
      <dgm:prSet/>
      <dgm:spPr/>
      <dgm:t>
        <a:bodyPr/>
        <a:lstStyle/>
        <a:p>
          <a:endParaRPr lang="en-US"/>
        </a:p>
      </dgm:t>
    </dgm:pt>
    <dgm:pt modelId="{2029C5DF-1807-4D6A-969C-7C34B512187D}" type="sibTrans" cxnId="{0641836A-5427-41DB-A50B-C2143D3D443D}">
      <dgm:prSet/>
      <dgm:spPr/>
      <dgm:t>
        <a:bodyPr/>
        <a:lstStyle/>
        <a:p>
          <a:endParaRPr lang="en-US"/>
        </a:p>
      </dgm:t>
    </dgm:pt>
    <dgm:pt modelId="{1BAEE49B-0CDC-4BD6-AF59-5957FF60C56F}">
      <dgm:prSet/>
      <dgm:spPr/>
      <dgm:t>
        <a:bodyPr/>
        <a:lstStyle/>
        <a:p>
          <a:r>
            <a:rPr lang="pl-PL"/>
            <a:t>*Ja się zachowuje ?</a:t>
          </a:r>
          <a:endParaRPr lang="en-US"/>
        </a:p>
      </dgm:t>
    </dgm:pt>
    <dgm:pt modelId="{2528BB5E-C58E-4E08-8FE4-2907FFD620D9}" type="parTrans" cxnId="{E3DB338A-4A22-435F-BD7A-1BD6FB356F99}">
      <dgm:prSet/>
      <dgm:spPr/>
      <dgm:t>
        <a:bodyPr/>
        <a:lstStyle/>
        <a:p>
          <a:endParaRPr lang="en-US"/>
        </a:p>
      </dgm:t>
    </dgm:pt>
    <dgm:pt modelId="{DD44C7BE-20BF-44E3-A05F-BD825A557069}" type="sibTrans" cxnId="{E3DB338A-4A22-435F-BD7A-1BD6FB356F99}">
      <dgm:prSet/>
      <dgm:spPr/>
      <dgm:t>
        <a:bodyPr/>
        <a:lstStyle/>
        <a:p>
          <a:endParaRPr lang="en-US"/>
        </a:p>
      </dgm:t>
    </dgm:pt>
    <dgm:pt modelId="{170E9D57-CB4E-4BDA-B85E-13C3AE38F205}">
      <dgm:prSet/>
      <dgm:spPr/>
      <dgm:t>
        <a:bodyPr/>
        <a:lstStyle/>
        <a:p>
          <a:r>
            <a:rPr lang="pl-PL"/>
            <a:t>*Jakie ma wady i zalety ?</a:t>
          </a:r>
          <a:endParaRPr lang="en-US"/>
        </a:p>
      </dgm:t>
    </dgm:pt>
    <dgm:pt modelId="{80793D95-CF2C-4200-8B69-1A099E4E3E9E}" type="parTrans" cxnId="{9A6F5162-0C67-4728-A1D4-08C34ADC9BFA}">
      <dgm:prSet/>
      <dgm:spPr/>
      <dgm:t>
        <a:bodyPr/>
        <a:lstStyle/>
        <a:p>
          <a:endParaRPr lang="en-US"/>
        </a:p>
      </dgm:t>
    </dgm:pt>
    <dgm:pt modelId="{BBA69E05-FB0E-4462-9ABF-8FF34B0748C1}" type="sibTrans" cxnId="{9A6F5162-0C67-4728-A1D4-08C34ADC9BFA}">
      <dgm:prSet/>
      <dgm:spPr/>
      <dgm:t>
        <a:bodyPr/>
        <a:lstStyle/>
        <a:p>
          <a:endParaRPr lang="en-US"/>
        </a:p>
      </dgm:t>
    </dgm:pt>
    <dgm:pt modelId="{1B5AAF1A-C869-439E-989D-EFD5C2C801F5}">
      <dgm:prSet/>
      <dgm:spPr/>
      <dgm:t>
        <a:bodyPr/>
        <a:lstStyle/>
        <a:p>
          <a:r>
            <a:rPr lang="pl-PL"/>
            <a:t>*Co go/ją wyróżnia ?</a:t>
          </a:r>
          <a:endParaRPr lang="en-US"/>
        </a:p>
      </dgm:t>
    </dgm:pt>
    <dgm:pt modelId="{CC6E62EB-00B5-4879-99F0-7EF5DB7BB7ED}" type="parTrans" cxnId="{C284E704-F35B-4014-97A5-377E776F9968}">
      <dgm:prSet/>
      <dgm:spPr/>
      <dgm:t>
        <a:bodyPr/>
        <a:lstStyle/>
        <a:p>
          <a:endParaRPr lang="en-US"/>
        </a:p>
      </dgm:t>
    </dgm:pt>
    <dgm:pt modelId="{17BBE667-500D-4C62-B7AE-4012017CCB72}" type="sibTrans" cxnId="{C284E704-F35B-4014-97A5-377E776F9968}">
      <dgm:prSet/>
      <dgm:spPr/>
      <dgm:t>
        <a:bodyPr/>
        <a:lstStyle/>
        <a:p>
          <a:endParaRPr lang="en-US"/>
        </a:p>
      </dgm:t>
    </dgm:pt>
    <dgm:pt modelId="{905A8E01-7775-44FA-9E73-463FD551CCDF}">
      <dgm:prSet/>
      <dgm:spPr/>
      <dgm:t>
        <a:bodyPr/>
        <a:lstStyle/>
        <a:p>
          <a:r>
            <a:rPr lang="pl-PL"/>
            <a:t>4.Zainteresowania</a:t>
          </a:r>
          <a:endParaRPr lang="en-US"/>
        </a:p>
      </dgm:t>
    </dgm:pt>
    <dgm:pt modelId="{9E68EE98-0345-4B75-B5D8-6F40DBA4AA31}" type="parTrans" cxnId="{D3E234D3-3BC1-4151-971F-CDA02F29B757}">
      <dgm:prSet/>
      <dgm:spPr/>
      <dgm:t>
        <a:bodyPr/>
        <a:lstStyle/>
        <a:p>
          <a:endParaRPr lang="en-US"/>
        </a:p>
      </dgm:t>
    </dgm:pt>
    <dgm:pt modelId="{3FD31275-15C5-4279-98E0-A65F4BCEE67B}" type="sibTrans" cxnId="{D3E234D3-3BC1-4151-971F-CDA02F29B757}">
      <dgm:prSet/>
      <dgm:spPr/>
      <dgm:t>
        <a:bodyPr/>
        <a:lstStyle/>
        <a:p>
          <a:endParaRPr lang="en-US"/>
        </a:p>
      </dgm:t>
    </dgm:pt>
    <dgm:pt modelId="{C9F6DC6C-DF44-4402-98D8-12F5CB8B999A}">
      <dgm:prSet/>
      <dgm:spPr/>
      <dgm:t>
        <a:bodyPr/>
        <a:lstStyle/>
        <a:p>
          <a:r>
            <a:rPr lang="pl-PL"/>
            <a:t>*Czym się interesuje ?</a:t>
          </a:r>
          <a:endParaRPr lang="en-US"/>
        </a:p>
      </dgm:t>
    </dgm:pt>
    <dgm:pt modelId="{C7CE5E63-57D6-447D-9DCE-732F4044CD58}" type="parTrans" cxnId="{1BEA18A5-FA9B-4199-8818-90BD0D33834F}">
      <dgm:prSet/>
      <dgm:spPr/>
      <dgm:t>
        <a:bodyPr/>
        <a:lstStyle/>
        <a:p>
          <a:endParaRPr lang="en-US"/>
        </a:p>
      </dgm:t>
    </dgm:pt>
    <dgm:pt modelId="{1ECD7526-C08A-4352-BA36-927C83E7010F}" type="sibTrans" cxnId="{1BEA18A5-FA9B-4199-8818-90BD0D33834F}">
      <dgm:prSet/>
      <dgm:spPr/>
      <dgm:t>
        <a:bodyPr/>
        <a:lstStyle/>
        <a:p>
          <a:endParaRPr lang="en-US"/>
        </a:p>
      </dgm:t>
    </dgm:pt>
    <dgm:pt modelId="{8228FAC3-9B85-4DEF-8161-5D902349660E}" type="pres">
      <dgm:prSet presAssocID="{06E5B18F-FD46-4F31-AABB-4F2BFF9130BD}" presName="linear" presStyleCnt="0">
        <dgm:presLayoutVars>
          <dgm:animLvl val="lvl"/>
          <dgm:resizeHandles val="exact"/>
        </dgm:presLayoutVars>
      </dgm:prSet>
      <dgm:spPr/>
    </dgm:pt>
    <dgm:pt modelId="{19228121-1D58-423C-8965-05D977C69991}" type="pres">
      <dgm:prSet presAssocID="{915AB1A6-A211-436E-8155-19BCD2856226}" presName="parentText" presStyleLbl="node1" presStyleIdx="0" presStyleCnt="7">
        <dgm:presLayoutVars>
          <dgm:chMax val="0"/>
          <dgm:bulletEnabled val="1"/>
        </dgm:presLayoutVars>
      </dgm:prSet>
      <dgm:spPr/>
    </dgm:pt>
    <dgm:pt modelId="{D61EAFDF-4716-4312-9CEE-95BA96E265C0}" type="pres">
      <dgm:prSet presAssocID="{5451D7F2-5F68-4C02-B5C7-FACFB046FF60}" presName="spacer" presStyleCnt="0"/>
      <dgm:spPr/>
    </dgm:pt>
    <dgm:pt modelId="{00C23324-2D7E-40AE-A1EC-80326AA129BF}" type="pres">
      <dgm:prSet presAssocID="{36EA3EFB-0939-4ED9-A902-2BE445C257F2}" presName="parentText" presStyleLbl="node1" presStyleIdx="1" presStyleCnt="7">
        <dgm:presLayoutVars>
          <dgm:chMax val="0"/>
          <dgm:bulletEnabled val="1"/>
        </dgm:presLayoutVars>
      </dgm:prSet>
      <dgm:spPr/>
    </dgm:pt>
    <dgm:pt modelId="{83D0C6E1-9048-4FCE-81A2-8446AF5DB20D}" type="pres">
      <dgm:prSet presAssocID="{2029C5DF-1807-4D6A-969C-7C34B512187D}" presName="spacer" presStyleCnt="0"/>
      <dgm:spPr/>
    </dgm:pt>
    <dgm:pt modelId="{6919ABDD-17EC-41C7-BCD5-37229DE2EB77}" type="pres">
      <dgm:prSet presAssocID="{1BAEE49B-0CDC-4BD6-AF59-5957FF60C56F}" presName="parentText" presStyleLbl="node1" presStyleIdx="2" presStyleCnt="7">
        <dgm:presLayoutVars>
          <dgm:chMax val="0"/>
          <dgm:bulletEnabled val="1"/>
        </dgm:presLayoutVars>
      </dgm:prSet>
      <dgm:spPr/>
    </dgm:pt>
    <dgm:pt modelId="{B3754400-79F1-4EBC-B7D7-4843B87A12FC}" type="pres">
      <dgm:prSet presAssocID="{DD44C7BE-20BF-44E3-A05F-BD825A557069}" presName="spacer" presStyleCnt="0"/>
      <dgm:spPr/>
    </dgm:pt>
    <dgm:pt modelId="{5FA7F08D-7AE9-4D52-9BC0-1D5D00EC04EC}" type="pres">
      <dgm:prSet presAssocID="{170E9D57-CB4E-4BDA-B85E-13C3AE38F205}" presName="parentText" presStyleLbl="node1" presStyleIdx="3" presStyleCnt="7">
        <dgm:presLayoutVars>
          <dgm:chMax val="0"/>
          <dgm:bulletEnabled val="1"/>
        </dgm:presLayoutVars>
      </dgm:prSet>
      <dgm:spPr/>
    </dgm:pt>
    <dgm:pt modelId="{BD1DAD87-0FAA-4696-880F-EFB0DAEBDCE5}" type="pres">
      <dgm:prSet presAssocID="{BBA69E05-FB0E-4462-9ABF-8FF34B0748C1}" presName="spacer" presStyleCnt="0"/>
      <dgm:spPr/>
    </dgm:pt>
    <dgm:pt modelId="{1317A1C6-232C-493D-B190-AA0C484B3CB7}" type="pres">
      <dgm:prSet presAssocID="{1B5AAF1A-C869-439E-989D-EFD5C2C801F5}" presName="parentText" presStyleLbl="node1" presStyleIdx="4" presStyleCnt="7">
        <dgm:presLayoutVars>
          <dgm:chMax val="0"/>
          <dgm:bulletEnabled val="1"/>
        </dgm:presLayoutVars>
      </dgm:prSet>
      <dgm:spPr/>
    </dgm:pt>
    <dgm:pt modelId="{49259505-B5DD-4404-8EDB-F6534D69E105}" type="pres">
      <dgm:prSet presAssocID="{17BBE667-500D-4C62-B7AE-4012017CCB72}" presName="spacer" presStyleCnt="0"/>
      <dgm:spPr/>
    </dgm:pt>
    <dgm:pt modelId="{D86DA842-D2E1-4B75-8B13-CD6D2DBBEA22}" type="pres">
      <dgm:prSet presAssocID="{905A8E01-7775-44FA-9E73-463FD551CCDF}" presName="parentText" presStyleLbl="node1" presStyleIdx="5" presStyleCnt="7">
        <dgm:presLayoutVars>
          <dgm:chMax val="0"/>
          <dgm:bulletEnabled val="1"/>
        </dgm:presLayoutVars>
      </dgm:prSet>
      <dgm:spPr/>
    </dgm:pt>
    <dgm:pt modelId="{886D3591-B618-48B2-A3F3-197C827B570C}" type="pres">
      <dgm:prSet presAssocID="{3FD31275-15C5-4279-98E0-A65F4BCEE67B}" presName="spacer" presStyleCnt="0"/>
      <dgm:spPr/>
    </dgm:pt>
    <dgm:pt modelId="{2BD8B65F-A814-4C67-A841-502F64D67738}" type="pres">
      <dgm:prSet presAssocID="{C9F6DC6C-DF44-4402-98D8-12F5CB8B999A}" presName="parentText" presStyleLbl="node1" presStyleIdx="6" presStyleCnt="7">
        <dgm:presLayoutVars>
          <dgm:chMax val="0"/>
          <dgm:bulletEnabled val="1"/>
        </dgm:presLayoutVars>
      </dgm:prSet>
      <dgm:spPr/>
    </dgm:pt>
  </dgm:ptLst>
  <dgm:cxnLst>
    <dgm:cxn modelId="{C284E704-F35B-4014-97A5-377E776F9968}" srcId="{06E5B18F-FD46-4F31-AABB-4F2BFF9130BD}" destId="{1B5AAF1A-C869-439E-989D-EFD5C2C801F5}" srcOrd="4" destOrd="0" parTransId="{CC6E62EB-00B5-4879-99F0-7EF5DB7BB7ED}" sibTransId="{17BBE667-500D-4C62-B7AE-4012017CCB72}"/>
    <dgm:cxn modelId="{CA246713-F530-4456-9428-9B50000F2404}" type="presOf" srcId="{C9F6DC6C-DF44-4402-98D8-12F5CB8B999A}" destId="{2BD8B65F-A814-4C67-A841-502F64D67738}" srcOrd="0" destOrd="0" presId="urn:microsoft.com/office/officeart/2005/8/layout/vList2"/>
    <dgm:cxn modelId="{AF715514-4D60-4CF5-A092-01EDB6E9266D}" type="presOf" srcId="{1B5AAF1A-C869-439E-989D-EFD5C2C801F5}" destId="{1317A1C6-232C-493D-B190-AA0C484B3CB7}" srcOrd="0" destOrd="0" presId="urn:microsoft.com/office/officeart/2005/8/layout/vList2"/>
    <dgm:cxn modelId="{3FD5DD18-3B84-46D6-94AD-EE9323535C98}" type="presOf" srcId="{1BAEE49B-0CDC-4BD6-AF59-5957FF60C56F}" destId="{6919ABDD-17EC-41C7-BCD5-37229DE2EB77}" srcOrd="0" destOrd="0" presId="urn:microsoft.com/office/officeart/2005/8/layout/vList2"/>
    <dgm:cxn modelId="{9CB0F22C-9B5B-491F-AD01-24DF635A440F}" type="presOf" srcId="{06E5B18F-FD46-4F31-AABB-4F2BFF9130BD}" destId="{8228FAC3-9B85-4DEF-8161-5D902349660E}" srcOrd="0" destOrd="0" presId="urn:microsoft.com/office/officeart/2005/8/layout/vList2"/>
    <dgm:cxn modelId="{9A6F5162-0C67-4728-A1D4-08C34ADC9BFA}" srcId="{06E5B18F-FD46-4F31-AABB-4F2BFF9130BD}" destId="{170E9D57-CB4E-4BDA-B85E-13C3AE38F205}" srcOrd="3" destOrd="0" parTransId="{80793D95-CF2C-4200-8B69-1A099E4E3E9E}" sibTransId="{BBA69E05-FB0E-4462-9ABF-8FF34B0748C1}"/>
    <dgm:cxn modelId="{0641836A-5427-41DB-A50B-C2143D3D443D}" srcId="{06E5B18F-FD46-4F31-AABB-4F2BFF9130BD}" destId="{36EA3EFB-0939-4ED9-A902-2BE445C257F2}" srcOrd="1" destOrd="0" parTransId="{DB8B6282-54ED-43F3-8F22-02B26840DB18}" sibTransId="{2029C5DF-1807-4D6A-969C-7C34B512187D}"/>
    <dgm:cxn modelId="{9FFE9B6E-8B60-476C-BF80-7D25A541CFB2}" type="presOf" srcId="{170E9D57-CB4E-4BDA-B85E-13C3AE38F205}" destId="{5FA7F08D-7AE9-4D52-9BC0-1D5D00EC04EC}" srcOrd="0" destOrd="0" presId="urn:microsoft.com/office/officeart/2005/8/layout/vList2"/>
    <dgm:cxn modelId="{E3DB338A-4A22-435F-BD7A-1BD6FB356F99}" srcId="{06E5B18F-FD46-4F31-AABB-4F2BFF9130BD}" destId="{1BAEE49B-0CDC-4BD6-AF59-5957FF60C56F}" srcOrd="2" destOrd="0" parTransId="{2528BB5E-C58E-4E08-8FE4-2907FFD620D9}" sibTransId="{DD44C7BE-20BF-44E3-A05F-BD825A557069}"/>
    <dgm:cxn modelId="{F44A658B-857F-4C57-8A04-068897DEAB1E}" srcId="{06E5B18F-FD46-4F31-AABB-4F2BFF9130BD}" destId="{915AB1A6-A211-436E-8155-19BCD2856226}" srcOrd="0" destOrd="0" parTransId="{C7CDA0AF-9597-4A56-8263-86E9D45E81E1}" sibTransId="{5451D7F2-5F68-4C02-B5C7-FACFB046FF60}"/>
    <dgm:cxn modelId="{1BEA18A5-FA9B-4199-8818-90BD0D33834F}" srcId="{06E5B18F-FD46-4F31-AABB-4F2BFF9130BD}" destId="{C9F6DC6C-DF44-4402-98D8-12F5CB8B999A}" srcOrd="6" destOrd="0" parTransId="{C7CE5E63-57D6-447D-9DCE-732F4044CD58}" sibTransId="{1ECD7526-C08A-4352-BA36-927C83E7010F}"/>
    <dgm:cxn modelId="{EDA5F6CB-7063-400E-B0D1-02D0EBE55390}" type="presOf" srcId="{905A8E01-7775-44FA-9E73-463FD551CCDF}" destId="{D86DA842-D2E1-4B75-8B13-CD6D2DBBEA22}" srcOrd="0" destOrd="0" presId="urn:microsoft.com/office/officeart/2005/8/layout/vList2"/>
    <dgm:cxn modelId="{B865EAD2-188D-4D02-8A61-1E7DB41F4814}" type="presOf" srcId="{915AB1A6-A211-436E-8155-19BCD2856226}" destId="{19228121-1D58-423C-8965-05D977C69991}" srcOrd="0" destOrd="0" presId="urn:microsoft.com/office/officeart/2005/8/layout/vList2"/>
    <dgm:cxn modelId="{D3E234D3-3BC1-4151-971F-CDA02F29B757}" srcId="{06E5B18F-FD46-4F31-AABB-4F2BFF9130BD}" destId="{905A8E01-7775-44FA-9E73-463FD551CCDF}" srcOrd="5" destOrd="0" parTransId="{9E68EE98-0345-4B75-B5D8-6F40DBA4AA31}" sibTransId="{3FD31275-15C5-4279-98E0-A65F4BCEE67B}"/>
    <dgm:cxn modelId="{5C3490EF-80AE-4661-BA5B-E07AB09E2886}" type="presOf" srcId="{36EA3EFB-0939-4ED9-A902-2BE445C257F2}" destId="{00C23324-2D7E-40AE-A1EC-80326AA129BF}" srcOrd="0" destOrd="0" presId="urn:microsoft.com/office/officeart/2005/8/layout/vList2"/>
    <dgm:cxn modelId="{4A782537-ABF5-4099-8273-20BEC0942E5F}" type="presParOf" srcId="{8228FAC3-9B85-4DEF-8161-5D902349660E}" destId="{19228121-1D58-423C-8965-05D977C69991}" srcOrd="0" destOrd="0" presId="urn:microsoft.com/office/officeart/2005/8/layout/vList2"/>
    <dgm:cxn modelId="{D1C446F5-C2DB-476C-A04C-6C1859081F1A}" type="presParOf" srcId="{8228FAC3-9B85-4DEF-8161-5D902349660E}" destId="{D61EAFDF-4716-4312-9CEE-95BA96E265C0}" srcOrd="1" destOrd="0" presId="urn:microsoft.com/office/officeart/2005/8/layout/vList2"/>
    <dgm:cxn modelId="{BA4E1F98-3992-458B-AB5E-D78D7AE42C51}" type="presParOf" srcId="{8228FAC3-9B85-4DEF-8161-5D902349660E}" destId="{00C23324-2D7E-40AE-A1EC-80326AA129BF}" srcOrd="2" destOrd="0" presId="urn:microsoft.com/office/officeart/2005/8/layout/vList2"/>
    <dgm:cxn modelId="{51F9756E-FAFD-42E9-BCF2-F0FAAC951EE4}" type="presParOf" srcId="{8228FAC3-9B85-4DEF-8161-5D902349660E}" destId="{83D0C6E1-9048-4FCE-81A2-8446AF5DB20D}" srcOrd="3" destOrd="0" presId="urn:microsoft.com/office/officeart/2005/8/layout/vList2"/>
    <dgm:cxn modelId="{C7E1C3D0-610E-45AA-9425-EC80FB5FAA34}" type="presParOf" srcId="{8228FAC3-9B85-4DEF-8161-5D902349660E}" destId="{6919ABDD-17EC-41C7-BCD5-37229DE2EB77}" srcOrd="4" destOrd="0" presId="urn:microsoft.com/office/officeart/2005/8/layout/vList2"/>
    <dgm:cxn modelId="{D618FA79-056F-48CF-BEAB-B005070DB183}" type="presParOf" srcId="{8228FAC3-9B85-4DEF-8161-5D902349660E}" destId="{B3754400-79F1-4EBC-B7D7-4843B87A12FC}" srcOrd="5" destOrd="0" presId="urn:microsoft.com/office/officeart/2005/8/layout/vList2"/>
    <dgm:cxn modelId="{2DAEA861-1237-49D2-84F1-AC776C7F71AF}" type="presParOf" srcId="{8228FAC3-9B85-4DEF-8161-5D902349660E}" destId="{5FA7F08D-7AE9-4D52-9BC0-1D5D00EC04EC}" srcOrd="6" destOrd="0" presId="urn:microsoft.com/office/officeart/2005/8/layout/vList2"/>
    <dgm:cxn modelId="{B89E72E8-6276-4245-B64D-5FB40C9EA95D}" type="presParOf" srcId="{8228FAC3-9B85-4DEF-8161-5D902349660E}" destId="{BD1DAD87-0FAA-4696-880F-EFB0DAEBDCE5}" srcOrd="7" destOrd="0" presId="urn:microsoft.com/office/officeart/2005/8/layout/vList2"/>
    <dgm:cxn modelId="{D3B6DE1B-9C07-41D1-8AB9-AEFD702B2634}" type="presParOf" srcId="{8228FAC3-9B85-4DEF-8161-5D902349660E}" destId="{1317A1C6-232C-493D-B190-AA0C484B3CB7}" srcOrd="8" destOrd="0" presId="urn:microsoft.com/office/officeart/2005/8/layout/vList2"/>
    <dgm:cxn modelId="{15ABA154-88DE-4905-B3E2-1B6623A5802F}" type="presParOf" srcId="{8228FAC3-9B85-4DEF-8161-5D902349660E}" destId="{49259505-B5DD-4404-8EDB-F6534D69E105}" srcOrd="9" destOrd="0" presId="urn:microsoft.com/office/officeart/2005/8/layout/vList2"/>
    <dgm:cxn modelId="{D843DDE5-66BE-4A1F-AFD1-D3A9F806738B}" type="presParOf" srcId="{8228FAC3-9B85-4DEF-8161-5D902349660E}" destId="{D86DA842-D2E1-4B75-8B13-CD6D2DBBEA22}" srcOrd="10" destOrd="0" presId="urn:microsoft.com/office/officeart/2005/8/layout/vList2"/>
    <dgm:cxn modelId="{06950D87-C9B6-4E16-B91E-C8379DEA7E5C}" type="presParOf" srcId="{8228FAC3-9B85-4DEF-8161-5D902349660E}" destId="{886D3591-B618-48B2-A3F3-197C827B570C}" srcOrd="11" destOrd="0" presId="urn:microsoft.com/office/officeart/2005/8/layout/vList2"/>
    <dgm:cxn modelId="{B74E637C-4378-40AB-98DA-EF332BAC5456}" type="presParOf" srcId="{8228FAC3-9B85-4DEF-8161-5D902349660E}" destId="{2BD8B65F-A814-4C67-A841-502F64D6773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C871C9-D9BA-48F6-8A39-2B8851DD7F7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9CEBFEEC-A3F7-441A-9C6D-A6ACE7059B33}">
      <dgm:prSet/>
      <dgm:spPr/>
      <dgm:t>
        <a:bodyPr/>
        <a:lstStyle/>
        <a:p>
          <a:r>
            <a:rPr lang="pl-PL"/>
            <a:t>*Co jest jego/jej pasją ?</a:t>
          </a:r>
          <a:endParaRPr lang="en-US"/>
        </a:p>
      </dgm:t>
    </dgm:pt>
    <dgm:pt modelId="{B4B6DD4B-9428-4D72-BD8B-CE6B76BC5122}" type="parTrans" cxnId="{6FE66AE0-65BB-4ABD-AD06-C54AC5B4105C}">
      <dgm:prSet/>
      <dgm:spPr/>
      <dgm:t>
        <a:bodyPr/>
        <a:lstStyle/>
        <a:p>
          <a:endParaRPr lang="en-US"/>
        </a:p>
      </dgm:t>
    </dgm:pt>
    <dgm:pt modelId="{81820191-17A7-4954-BB5C-896C5AE1C76B}" type="sibTrans" cxnId="{6FE66AE0-65BB-4ABD-AD06-C54AC5B4105C}">
      <dgm:prSet/>
      <dgm:spPr/>
      <dgm:t>
        <a:bodyPr/>
        <a:lstStyle/>
        <a:p>
          <a:endParaRPr lang="en-US"/>
        </a:p>
      </dgm:t>
    </dgm:pt>
    <dgm:pt modelId="{436C35FC-877D-4A39-B929-50608EF2BEED}">
      <dgm:prSet/>
      <dgm:spPr/>
      <dgm:t>
        <a:bodyPr/>
        <a:lstStyle/>
        <a:p>
          <a:r>
            <a:rPr lang="pl-PL"/>
            <a:t>*Jak lubi spędzać czas ?</a:t>
          </a:r>
          <a:endParaRPr lang="en-US"/>
        </a:p>
      </dgm:t>
    </dgm:pt>
    <dgm:pt modelId="{01E8219A-EED9-49E9-AEEC-137B090B385D}" type="parTrans" cxnId="{592E8C5F-386D-4E5C-92F3-FB897AF51A1E}">
      <dgm:prSet/>
      <dgm:spPr/>
      <dgm:t>
        <a:bodyPr/>
        <a:lstStyle/>
        <a:p>
          <a:endParaRPr lang="en-US"/>
        </a:p>
      </dgm:t>
    </dgm:pt>
    <dgm:pt modelId="{AD8631D3-2934-4689-8521-D5697B3C9FBC}" type="sibTrans" cxnId="{592E8C5F-386D-4E5C-92F3-FB897AF51A1E}">
      <dgm:prSet/>
      <dgm:spPr/>
      <dgm:t>
        <a:bodyPr/>
        <a:lstStyle/>
        <a:p>
          <a:endParaRPr lang="en-US"/>
        </a:p>
      </dgm:t>
    </dgm:pt>
    <dgm:pt modelId="{3DA7C634-238B-4D7C-A107-FF56F2339DC9}">
      <dgm:prSet/>
      <dgm:spPr/>
      <dgm:t>
        <a:bodyPr/>
        <a:lstStyle/>
        <a:p>
          <a:r>
            <a:rPr lang="pl-PL"/>
            <a:t>5.Podsumowanie</a:t>
          </a:r>
          <a:endParaRPr lang="en-US"/>
        </a:p>
      </dgm:t>
    </dgm:pt>
    <dgm:pt modelId="{B2A21E91-BAD6-4030-BAFE-0EF381F8AF13}" type="parTrans" cxnId="{65DC7723-4683-4A16-B07C-523D47062167}">
      <dgm:prSet/>
      <dgm:spPr/>
      <dgm:t>
        <a:bodyPr/>
        <a:lstStyle/>
        <a:p>
          <a:endParaRPr lang="en-US"/>
        </a:p>
      </dgm:t>
    </dgm:pt>
    <dgm:pt modelId="{F8A09B64-B111-42B3-B5EC-3510EB775984}" type="sibTrans" cxnId="{65DC7723-4683-4A16-B07C-523D47062167}">
      <dgm:prSet/>
      <dgm:spPr/>
      <dgm:t>
        <a:bodyPr/>
        <a:lstStyle/>
        <a:p>
          <a:endParaRPr lang="en-US"/>
        </a:p>
      </dgm:t>
    </dgm:pt>
    <dgm:pt modelId="{D1196EA0-F386-461D-9D98-EEB7281E7397}">
      <dgm:prSet/>
      <dgm:spPr/>
      <dgm:t>
        <a:bodyPr/>
        <a:lstStyle/>
        <a:p>
          <a:r>
            <a:rPr lang="pl-PL"/>
            <a:t>* Co o nim /niej sądzę ?</a:t>
          </a:r>
          <a:endParaRPr lang="en-US"/>
        </a:p>
      </dgm:t>
    </dgm:pt>
    <dgm:pt modelId="{FE6F7862-3B55-4074-9C5D-BE01A4A49EAB}" type="parTrans" cxnId="{61E63177-40E4-48CF-9BA1-5A088AB37E53}">
      <dgm:prSet/>
      <dgm:spPr/>
      <dgm:t>
        <a:bodyPr/>
        <a:lstStyle/>
        <a:p>
          <a:endParaRPr lang="en-US"/>
        </a:p>
      </dgm:t>
    </dgm:pt>
    <dgm:pt modelId="{6D21F943-C102-44B8-A31C-6E867CEA44F4}" type="sibTrans" cxnId="{61E63177-40E4-48CF-9BA1-5A088AB37E53}">
      <dgm:prSet/>
      <dgm:spPr/>
      <dgm:t>
        <a:bodyPr/>
        <a:lstStyle/>
        <a:p>
          <a:endParaRPr lang="en-US"/>
        </a:p>
      </dgm:t>
    </dgm:pt>
    <dgm:pt modelId="{76460280-BAE0-4C74-97E5-145187EF0B1F}">
      <dgm:prSet/>
      <dgm:spPr/>
      <dgm:t>
        <a:bodyPr/>
        <a:lstStyle/>
        <a:p>
          <a:r>
            <a:rPr lang="pl-PL"/>
            <a:t>*Dlaczego ta osoba jest dla mnie ważna ?</a:t>
          </a:r>
          <a:endParaRPr lang="en-US"/>
        </a:p>
      </dgm:t>
    </dgm:pt>
    <dgm:pt modelId="{C86B02E9-EB64-4E75-B82A-9F48570F5AC5}" type="parTrans" cxnId="{22A12D1E-8F21-4AC5-94F5-CE4C1EA341B5}">
      <dgm:prSet/>
      <dgm:spPr/>
      <dgm:t>
        <a:bodyPr/>
        <a:lstStyle/>
        <a:p>
          <a:endParaRPr lang="en-US"/>
        </a:p>
      </dgm:t>
    </dgm:pt>
    <dgm:pt modelId="{E36D9C08-21D4-4C4E-8274-6BD0584F703E}" type="sibTrans" cxnId="{22A12D1E-8F21-4AC5-94F5-CE4C1EA341B5}">
      <dgm:prSet/>
      <dgm:spPr/>
      <dgm:t>
        <a:bodyPr/>
        <a:lstStyle/>
        <a:p>
          <a:endParaRPr lang="en-US"/>
        </a:p>
      </dgm:t>
    </dgm:pt>
    <dgm:pt modelId="{ACAC6573-6EB1-46A2-867F-805B36F5AAB0}" type="pres">
      <dgm:prSet presAssocID="{C7C871C9-D9BA-48F6-8A39-2B8851DD7F7E}" presName="linear" presStyleCnt="0">
        <dgm:presLayoutVars>
          <dgm:animLvl val="lvl"/>
          <dgm:resizeHandles val="exact"/>
        </dgm:presLayoutVars>
      </dgm:prSet>
      <dgm:spPr/>
    </dgm:pt>
    <dgm:pt modelId="{5CF48D7F-2E71-406D-99DC-F6FFA7A3AD49}" type="pres">
      <dgm:prSet presAssocID="{9CEBFEEC-A3F7-441A-9C6D-A6ACE7059B33}" presName="parentText" presStyleLbl="node1" presStyleIdx="0" presStyleCnt="5">
        <dgm:presLayoutVars>
          <dgm:chMax val="0"/>
          <dgm:bulletEnabled val="1"/>
        </dgm:presLayoutVars>
      </dgm:prSet>
      <dgm:spPr/>
    </dgm:pt>
    <dgm:pt modelId="{3EB81C1A-E9CD-4908-BDCF-4A630B198514}" type="pres">
      <dgm:prSet presAssocID="{81820191-17A7-4954-BB5C-896C5AE1C76B}" presName="spacer" presStyleCnt="0"/>
      <dgm:spPr/>
    </dgm:pt>
    <dgm:pt modelId="{85001614-D448-475A-84DD-6B15822DE9B9}" type="pres">
      <dgm:prSet presAssocID="{436C35FC-877D-4A39-B929-50608EF2BEED}" presName="parentText" presStyleLbl="node1" presStyleIdx="1" presStyleCnt="5">
        <dgm:presLayoutVars>
          <dgm:chMax val="0"/>
          <dgm:bulletEnabled val="1"/>
        </dgm:presLayoutVars>
      </dgm:prSet>
      <dgm:spPr/>
    </dgm:pt>
    <dgm:pt modelId="{2358E10E-AFA2-46DD-9301-AC9E6C31D262}" type="pres">
      <dgm:prSet presAssocID="{AD8631D3-2934-4689-8521-D5697B3C9FBC}" presName="spacer" presStyleCnt="0"/>
      <dgm:spPr/>
    </dgm:pt>
    <dgm:pt modelId="{1D948BB7-5EBD-4CE2-AC21-6DF0BE1C0D72}" type="pres">
      <dgm:prSet presAssocID="{3DA7C634-238B-4D7C-A107-FF56F2339DC9}" presName="parentText" presStyleLbl="node1" presStyleIdx="2" presStyleCnt="5">
        <dgm:presLayoutVars>
          <dgm:chMax val="0"/>
          <dgm:bulletEnabled val="1"/>
        </dgm:presLayoutVars>
      </dgm:prSet>
      <dgm:spPr/>
    </dgm:pt>
    <dgm:pt modelId="{79935D9B-BEF9-4B23-9C7E-F959F2251DEE}" type="pres">
      <dgm:prSet presAssocID="{F8A09B64-B111-42B3-B5EC-3510EB775984}" presName="spacer" presStyleCnt="0"/>
      <dgm:spPr/>
    </dgm:pt>
    <dgm:pt modelId="{67CC5D37-D775-49A3-A157-5FDAD9A5633E}" type="pres">
      <dgm:prSet presAssocID="{D1196EA0-F386-461D-9D98-EEB7281E7397}" presName="parentText" presStyleLbl="node1" presStyleIdx="3" presStyleCnt="5">
        <dgm:presLayoutVars>
          <dgm:chMax val="0"/>
          <dgm:bulletEnabled val="1"/>
        </dgm:presLayoutVars>
      </dgm:prSet>
      <dgm:spPr/>
    </dgm:pt>
    <dgm:pt modelId="{F37DF027-904C-4910-B04C-6C91B7D81111}" type="pres">
      <dgm:prSet presAssocID="{6D21F943-C102-44B8-A31C-6E867CEA44F4}" presName="spacer" presStyleCnt="0"/>
      <dgm:spPr/>
    </dgm:pt>
    <dgm:pt modelId="{D82A2F78-FDAB-45C4-9C09-D8D9AC76E545}" type="pres">
      <dgm:prSet presAssocID="{76460280-BAE0-4C74-97E5-145187EF0B1F}" presName="parentText" presStyleLbl="node1" presStyleIdx="4" presStyleCnt="5">
        <dgm:presLayoutVars>
          <dgm:chMax val="0"/>
          <dgm:bulletEnabled val="1"/>
        </dgm:presLayoutVars>
      </dgm:prSet>
      <dgm:spPr/>
    </dgm:pt>
  </dgm:ptLst>
  <dgm:cxnLst>
    <dgm:cxn modelId="{22A12D1E-8F21-4AC5-94F5-CE4C1EA341B5}" srcId="{C7C871C9-D9BA-48F6-8A39-2B8851DD7F7E}" destId="{76460280-BAE0-4C74-97E5-145187EF0B1F}" srcOrd="4" destOrd="0" parTransId="{C86B02E9-EB64-4E75-B82A-9F48570F5AC5}" sibTransId="{E36D9C08-21D4-4C4E-8274-6BD0584F703E}"/>
    <dgm:cxn modelId="{661F8F1F-11F4-449D-B774-D23AF5363950}" type="presOf" srcId="{3DA7C634-238B-4D7C-A107-FF56F2339DC9}" destId="{1D948BB7-5EBD-4CE2-AC21-6DF0BE1C0D72}" srcOrd="0" destOrd="0" presId="urn:microsoft.com/office/officeart/2005/8/layout/vList2"/>
    <dgm:cxn modelId="{3E649C21-FA3B-4390-86CE-294818FF3806}" type="presOf" srcId="{C7C871C9-D9BA-48F6-8A39-2B8851DD7F7E}" destId="{ACAC6573-6EB1-46A2-867F-805B36F5AAB0}" srcOrd="0" destOrd="0" presId="urn:microsoft.com/office/officeart/2005/8/layout/vList2"/>
    <dgm:cxn modelId="{65DC7723-4683-4A16-B07C-523D47062167}" srcId="{C7C871C9-D9BA-48F6-8A39-2B8851DD7F7E}" destId="{3DA7C634-238B-4D7C-A107-FF56F2339DC9}" srcOrd="2" destOrd="0" parTransId="{B2A21E91-BAD6-4030-BAFE-0EF381F8AF13}" sibTransId="{F8A09B64-B111-42B3-B5EC-3510EB775984}"/>
    <dgm:cxn modelId="{83C40D40-4CEF-4A26-83C2-8357AAE0C36A}" type="presOf" srcId="{76460280-BAE0-4C74-97E5-145187EF0B1F}" destId="{D82A2F78-FDAB-45C4-9C09-D8D9AC76E545}" srcOrd="0" destOrd="0" presId="urn:microsoft.com/office/officeart/2005/8/layout/vList2"/>
    <dgm:cxn modelId="{592E8C5F-386D-4E5C-92F3-FB897AF51A1E}" srcId="{C7C871C9-D9BA-48F6-8A39-2B8851DD7F7E}" destId="{436C35FC-877D-4A39-B929-50608EF2BEED}" srcOrd="1" destOrd="0" parTransId="{01E8219A-EED9-49E9-AEEC-137B090B385D}" sibTransId="{AD8631D3-2934-4689-8521-D5697B3C9FBC}"/>
    <dgm:cxn modelId="{120FDD6E-7B9B-4238-9026-FCEF853D227E}" type="presOf" srcId="{D1196EA0-F386-461D-9D98-EEB7281E7397}" destId="{67CC5D37-D775-49A3-A157-5FDAD9A5633E}" srcOrd="0" destOrd="0" presId="urn:microsoft.com/office/officeart/2005/8/layout/vList2"/>
    <dgm:cxn modelId="{61E63177-40E4-48CF-9BA1-5A088AB37E53}" srcId="{C7C871C9-D9BA-48F6-8A39-2B8851DD7F7E}" destId="{D1196EA0-F386-461D-9D98-EEB7281E7397}" srcOrd="3" destOrd="0" parTransId="{FE6F7862-3B55-4074-9C5D-BE01A4A49EAB}" sibTransId="{6D21F943-C102-44B8-A31C-6E867CEA44F4}"/>
    <dgm:cxn modelId="{9D9E4B83-6F73-4B2C-B48B-466391D701D5}" type="presOf" srcId="{9CEBFEEC-A3F7-441A-9C6D-A6ACE7059B33}" destId="{5CF48D7F-2E71-406D-99DC-F6FFA7A3AD49}" srcOrd="0" destOrd="0" presId="urn:microsoft.com/office/officeart/2005/8/layout/vList2"/>
    <dgm:cxn modelId="{41E95DDD-64BE-4601-8B40-177081B7E179}" type="presOf" srcId="{436C35FC-877D-4A39-B929-50608EF2BEED}" destId="{85001614-D448-475A-84DD-6B15822DE9B9}" srcOrd="0" destOrd="0" presId="urn:microsoft.com/office/officeart/2005/8/layout/vList2"/>
    <dgm:cxn modelId="{6FE66AE0-65BB-4ABD-AD06-C54AC5B4105C}" srcId="{C7C871C9-D9BA-48F6-8A39-2B8851DD7F7E}" destId="{9CEBFEEC-A3F7-441A-9C6D-A6ACE7059B33}" srcOrd="0" destOrd="0" parTransId="{B4B6DD4B-9428-4D72-BD8B-CE6B76BC5122}" sibTransId="{81820191-17A7-4954-BB5C-896C5AE1C76B}"/>
    <dgm:cxn modelId="{33DFF440-A345-4F18-A14F-10FE5ED1A4C8}" type="presParOf" srcId="{ACAC6573-6EB1-46A2-867F-805B36F5AAB0}" destId="{5CF48D7F-2E71-406D-99DC-F6FFA7A3AD49}" srcOrd="0" destOrd="0" presId="urn:microsoft.com/office/officeart/2005/8/layout/vList2"/>
    <dgm:cxn modelId="{785E8BAF-EEB2-47C5-B319-90579B413B3B}" type="presParOf" srcId="{ACAC6573-6EB1-46A2-867F-805B36F5AAB0}" destId="{3EB81C1A-E9CD-4908-BDCF-4A630B198514}" srcOrd="1" destOrd="0" presId="urn:microsoft.com/office/officeart/2005/8/layout/vList2"/>
    <dgm:cxn modelId="{FD2E192D-6E7F-40CA-988D-50529FC28F89}" type="presParOf" srcId="{ACAC6573-6EB1-46A2-867F-805B36F5AAB0}" destId="{85001614-D448-475A-84DD-6B15822DE9B9}" srcOrd="2" destOrd="0" presId="urn:microsoft.com/office/officeart/2005/8/layout/vList2"/>
    <dgm:cxn modelId="{5707757D-68B8-4891-94B5-C3A01506E0B9}" type="presParOf" srcId="{ACAC6573-6EB1-46A2-867F-805B36F5AAB0}" destId="{2358E10E-AFA2-46DD-9301-AC9E6C31D262}" srcOrd="3" destOrd="0" presId="urn:microsoft.com/office/officeart/2005/8/layout/vList2"/>
    <dgm:cxn modelId="{49CA8183-F50E-4B13-B217-E5E4FE2AF486}" type="presParOf" srcId="{ACAC6573-6EB1-46A2-867F-805B36F5AAB0}" destId="{1D948BB7-5EBD-4CE2-AC21-6DF0BE1C0D72}" srcOrd="4" destOrd="0" presId="urn:microsoft.com/office/officeart/2005/8/layout/vList2"/>
    <dgm:cxn modelId="{FA00BFA3-32EF-49DB-8BAC-7C6DD622046B}" type="presParOf" srcId="{ACAC6573-6EB1-46A2-867F-805B36F5AAB0}" destId="{79935D9B-BEF9-4B23-9C7E-F959F2251DEE}" srcOrd="5" destOrd="0" presId="urn:microsoft.com/office/officeart/2005/8/layout/vList2"/>
    <dgm:cxn modelId="{F91EC4D5-1CE6-4695-B27E-BA127E757992}" type="presParOf" srcId="{ACAC6573-6EB1-46A2-867F-805B36F5AAB0}" destId="{67CC5D37-D775-49A3-A157-5FDAD9A5633E}" srcOrd="6" destOrd="0" presId="urn:microsoft.com/office/officeart/2005/8/layout/vList2"/>
    <dgm:cxn modelId="{C30C7683-D588-4DA5-B836-219E6CCBEEED}" type="presParOf" srcId="{ACAC6573-6EB1-46A2-867F-805B36F5AAB0}" destId="{F37DF027-904C-4910-B04C-6C91B7D81111}" srcOrd="7" destOrd="0" presId="urn:microsoft.com/office/officeart/2005/8/layout/vList2"/>
    <dgm:cxn modelId="{3D23FA47-7E10-48F6-B0BA-4B9AE588F590}" type="presParOf" srcId="{ACAC6573-6EB1-46A2-867F-805B36F5AAB0}" destId="{D82A2F78-FDAB-45C4-9C09-D8D9AC76E54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0E229-AA29-4FA4-966A-F343EBBFFB06}">
      <dsp:nvSpPr>
        <dsp:cNvPr id="0" name=""/>
        <dsp:cNvSpPr/>
      </dsp:nvSpPr>
      <dsp:spPr>
        <a:xfrm>
          <a:off x="0" y="753526"/>
          <a:ext cx="5913437" cy="139112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0A824-F07A-4DFE-90EB-B507991A2DD6}">
      <dsp:nvSpPr>
        <dsp:cNvPr id="0" name=""/>
        <dsp:cNvSpPr/>
      </dsp:nvSpPr>
      <dsp:spPr>
        <a:xfrm>
          <a:off x="420815" y="1066530"/>
          <a:ext cx="765119" cy="7651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ED3103-BB95-4A49-A57F-1C77CF4511EE}">
      <dsp:nvSpPr>
        <dsp:cNvPr id="0" name=""/>
        <dsp:cNvSpPr/>
      </dsp:nvSpPr>
      <dsp:spPr>
        <a:xfrm>
          <a:off x="1606750" y="753526"/>
          <a:ext cx="4306686" cy="1391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228" tIns="147228" rIns="147228" bIns="147228" numCol="1" spcCol="1270" anchor="ctr" anchorCtr="0">
          <a:noAutofit/>
        </a:bodyPr>
        <a:lstStyle/>
        <a:p>
          <a:pPr marL="0" lvl="0" indent="0" algn="l" defTabSz="889000">
            <a:lnSpc>
              <a:spcPct val="90000"/>
            </a:lnSpc>
            <a:spcBef>
              <a:spcPct val="0"/>
            </a:spcBef>
            <a:spcAft>
              <a:spcPct val="35000"/>
            </a:spcAft>
            <a:buNone/>
          </a:pPr>
          <a:r>
            <a:rPr lang="pl-PL" sz="2000" kern="1200"/>
            <a:t>Ta prezentacja powstała na potrzeby edukacyjne nauczycieli uczących języka polskiego. </a:t>
          </a:r>
          <a:endParaRPr lang="en-US" sz="2000" kern="1200"/>
        </a:p>
      </dsp:txBody>
      <dsp:txXfrm>
        <a:off x="1606750" y="753526"/>
        <a:ext cx="4306686" cy="1391126"/>
      </dsp:txXfrm>
    </dsp:sp>
    <dsp:sp modelId="{83474BFC-A560-4B2A-A918-2312A91482D7}">
      <dsp:nvSpPr>
        <dsp:cNvPr id="0" name=""/>
        <dsp:cNvSpPr/>
      </dsp:nvSpPr>
      <dsp:spPr>
        <a:xfrm>
          <a:off x="0" y="2492434"/>
          <a:ext cx="5913437" cy="139112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75DDA-EBE0-4ED8-BFD4-8A1F030532CE}">
      <dsp:nvSpPr>
        <dsp:cNvPr id="0" name=""/>
        <dsp:cNvSpPr/>
      </dsp:nvSpPr>
      <dsp:spPr>
        <a:xfrm>
          <a:off x="420815" y="2805438"/>
          <a:ext cx="765119" cy="7651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362F3A-5797-446E-8398-53E89B7E6E1D}">
      <dsp:nvSpPr>
        <dsp:cNvPr id="0" name=""/>
        <dsp:cNvSpPr/>
      </dsp:nvSpPr>
      <dsp:spPr>
        <a:xfrm>
          <a:off x="1606750" y="2492434"/>
          <a:ext cx="4306686" cy="1391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228" tIns="147228" rIns="147228" bIns="147228" numCol="1" spcCol="1270" anchor="ctr" anchorCtr="0">
          <a:noAutofit/>
        </a:bodyPr>
        <a:lstStyle/>
        <a:p>
          <a:pPr marL="0" lvl="0" indent="0" algn="l" defTabSz="889000">
            <a:lnSpc>
              <a:spcPct val="90000"/>
            </a:lnSpc>
            <a:spcBef>
              <a:spcPct val="0"/>
            </a:spcBef>
            <a:spcAft>
              <a:spcPct val="35000"/>
            </a:spcAft>
            <a:buNone/>
          </a:pPr>
          <a:r>
            <a:rPr lang="pl-PL" sz="2000" kern="1200"/>
            <a:t>W celu przygotowania swoich uczniów do egzaminu certyfikatowego z języka polskiego jako obcego.</a:t>
          </a:r>
          <a:endParaRPr lang="en-US" sz="2000" kern="1200"/>
        </a:p>
      </dsp:txBody>
      <dsp:txXfrm>
        <a:off x="1606750" y="2492434"/>
        <a:ext cx="4306686" cy="1391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42B00-4EF2-4C2A-8C3D-DCF2440A06E2}">
      <dsp:nvSpPr>
        <dsp:cNvPr id="0" name=""/>
        <dsp:cNvSpPr/>
      </dsp:nvSpPr>
      <dsp:spPr>
        <a:xfrm>
          <a:off x="0" y="55043"/>
          <a:ext cx="5913437" cy="585000"/>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l-PL" sz="2500" kern="1200"/>
            <a:t>1.Prezentacja osoby :</a:t>
          </a:r>
          <a:endParaRPr lang="en-US" sz="2500" kern="1200"/>
        </a:p>
      </dsp:txBody>
      <dsp:txXfrm>
        <a:off x="28557" y="83600"/>
        <a:ext cx="5856323" cy="527886"/>
      </dsp:txXfrm>
    </dsp:sp>
    <dsp:sp modelId="{2BEAA9A6-13C4-4803-ADF3-80B4190A31A2}">
      <dsp:nvSpPr>
        <dsp:cNvPr id="0" name=""/>
        <dsp:cNvSpPr/>
      </dsp:nvSpPr>
      <dsp:spPr>
        <a:xfrm>
          <a:off x="0" y="712043"/>
          <a:ext cx="5913437" cy="585000"/>
        </a:xfrm>
        <a:prstGeom prst="roundRect">
          <a:avLst/>
        </a:prstGeom>
        <a:gradFill rotWithShape="0">
          <a:gsLst>
            <a:gs pos="0">
              <a:schemeClr val="accent5">
                <a:hueOff val="-280772"/>
                <a:satOff val="-1324"/>
                <a:lumOff val="327"/>
                <a:alphaOff val="0"/>
                <a:tint val="98000"/>
                <a:satMod val="110000"/>
                <a:lumMod val="104000"/>
              </a:schemeClr>
            </a:gs>
            <a:gs pos="69000">
              <a:schemeClr val="accent5">
                <a:hueOff val="-280772"/>
                <a:satOff val="-1324"/>
                <a:lumOff val="327"/>
                <a:alphaOff val="0"/>
                <a:shade val="88000"/>
                <a:satMod val="130000"/>
                <a:lumMod val="92000"/>
              </a:schemeClr>
            </a:gs>
            <a:gs pos="100000">
              <a:schemeClr val="accent5">
                <a:hueOff val="-280772"/>
                <a:satOff val="-1324"/>
                <a:lumOff val="32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l-PL" sz="2500" kern="1200"/>
            <a:t>*Kim jest ?</a:t>
          </a:r>
          <a:endParaRPr lang="en-US" sz="2500" kern="1200"/>
        </a:p>
      </dsp:txBody>
      <dsp:txXfrm>
        <a:off x="28557" y="740600"/>
        <a:ext cx="5856323" cy="527886"/>
      </dsp:txXfrm>
    </dsp:sp>
    <dsp:sp modelId="{BFF71DE6-27E2-4C39-BF6E-E42D85AC0F80}">
      <dsp:nvSpPr>
        <dsp:cNvPr id="0" name=""/>
        <dsp:cNvSpPr/>
      </dsp:nvSpPr>
      <dsp:spPr>
        <a:xfrm>
          <a:off x="0" y="1369043"/>
          <a:ext cx="5913437" cy="585000"/>
        </a:xfrm>
        <a:prstGeom prst="roundRect">
          <a:avLst/>
        </a:prstGeom>
        <a:gradFill rotWithShape="0">
          <a:gsLst>
            <a:gs pos="0">
              <a:schemeClr val="accent5">
                <a:hueOff val="-561544"/>
                <a:satOff val="-2648"/>
                <a:lumOff val="653"/>
                <a:alphaOff val="0"/>
                <a:tint val="98000"/>
                <a:satMod val="110000"/>
                <a:lumMod val="104000"/>
              </a:schemeClr>
            </a:gs>
            <a:gs pos="69000">
              <a:schemeClr val="accent5">
                <a:hueOff val="-561544"/>
                <a:satOff val="-2648"/>
                <a:lumOff val="653"/>
                <a:alphaOff val="0"/>
                <a:shade val="88000"/>
                <a:satMod val="130000"/>
                <a:lumMod val="92000"/>
              </a:schemeClr>
            </a:gs>
            <a:gs pos="100000">
              <a:schemeClr val="accent5">
                <a:hueOff val="-561544"/>
                <a:satOff val="-2648"/>
                <a:lumOff val="653"/>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l-PL" sz="2500" kern="1200"/>
            <a:t>*Kim jest dla mnie ?</a:t>
          </a:r>
          <a:endParaRPr lang="en-US" sz="2500" kern="1200"/>
        </a:p>
      </dsp:txBody>
      <dsp:txXfrm>
        <a:off x="28557" y="1397600"/>
        <a:ext cx="5856323" cy="527886"/>
      </dsp:txXfrm>
    </dsp:sp>
    <dsp:sp modelId="{A07DB0A5-E6D0-43E9-9B55-BC8FC1487BD4}">
      <dsp:nvSpPr>
        <dsp:cNvPr id="0" name=""/>
        <dsp:cNvSpPr/>
      </dsp:nvSpPr>
      <dsp:spPr>
        <a:xfrm>
          <a:off x="0" y="2026044"/>
          <a:ext cx="5913437" cy="585000"/>
        </a:xfrm>
        <a:prstGeom prst="roundRect">
          <a:avLst/>
        </a:prstGeom>
        <a:gradFill rotWithShape="0">
          <a:gsLst>
            <a:gs pos="0">
              <a:schemeClr val="accent5">
                <a:hueOff val="-842315"/>
                <a:satOff val="-3972"/>
                <a:lumOff val="980"/>
                <a:alphaOff val="0"/>
                <a:tint val="98000"/>
                <a:satMod val="110000"/>
                <a:lumMod val="104000"/>
              </a:schemeClr>
            </a:gs>
            <a:gs pos="69000">
              <a:schemeClr val="accent5">
                <a:hueOff val="-842315"/>
                <a:satOff val="-3972"/>
                <a:lumOff val="980"/>
                <a:alphaOff val="0"/>
                <a:shade val="88000"/>
                <a:satMod val="130000"/>
                <a:lumMod val="92000"/>
              </a:schemeClr>
            </a:gs>
            <a:gs pos="100000">
              <a:schemeClr val="accent5">
                <a:hueOff val="-842315"/>
                <a:satOff val="-3972"/>
                <a:lumOff val="98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l-PL" sz="2500" kern="1200"/>
            <a:t>*Skąd się znamy ?</a:t>
          </a:r>
          <a:endParaRPr lang="en-US" sz="2500" kern="1200"/>
        </a:p>
      </dsp:txBody>
      <dsp:txXfrm>
        <a:off x="28557" y="2054601"/>
        <a:ext cx="5856323" cy="527886"/>
      </dsp:txXfrm>
    </dsp:sp>
    <dsp:sp modelId="{4978C13A-88F6-4A66-A1D4-F6560C2B23AC}">
      <dsp:nvSpPr>
        <dsp:cNvPr id="0" name=""/>
        <dsp:cNvSpPr/>
      </dsp:nvSpPr>
      <dsp:spPr>
        <a:xfrm>
          <a:off x="0" y="2683044"/>
          <a:ext cx="5913437" cy="585000"/>
        </a:xfrm>
        <a:prstGeom prst="roundRect">
          <a:avLst/>
        </a:prstGeom>
        <a:gradFill rotWithShape="0">
          <a:gsLst>
            <a:gs pos="0">
              <a:schemeClr val="accent5">
                <a:hueOff val="-1123087"/>
                <a:satOff val="-5296"/>
                <a:lumOff val="1307"/>
                <a:alphaOff val="0"/>
                <a:tint val="98000"/>
                <a:satMod val="110000"/>
                <a:lumMod val="104000"/>
              </a:schemeClr>
            </a:gs>
            <a:gs pos="69000">
              <a:schemeClr val="accent5">
                <a:hueOff val="-1123087"/>
                <a:satOff val="-5296"/>
                <a:lumOff val="1307"/>
                <a:alphaOff val="0"/>
                <a:shade val="88000"/>
                <a:satMod val="130000"/>
                <a:lumMod val="92000"/>
              </a:schemeClr>
            </a:gs>
            <a:gs pos="100000">
              <a:schemeClr val="accent5">
                <a:hueOff val="-1123087"/>
                <a:satOff val="-5296"/>
                <a:lumOff val="130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l-PL" sz="2500" kern="1200"/>
            <a:t>2.Wygląd</a:t>
          </a:r>
          <a:endParaRPr lang="en-US" sz="2500" kern="1200"/>
        </a:p>
      </dsp:txBody>
      <dsp:txXfrm>
        <a:off x="28557" y="2711601"/>
        <a:ext cx="5856323" cy="527886"/>
      </dsp:txXfrm>
    </dsp:sp>
    <dsp:sp modelId="{1B74CA79-09BD-4C8D-80DE-84BC94BD058F}">
      <dsp:nvSpPr>
        <dsp:cNvPr id="0" name=""/>
        <dsp:cNvSpPr/>
      </dsp:nvSpPr>
      <dsp:spPr>
        <a:xfrm>
          <a:off x="0" y="3340044"/>
          <a:ext cx="5913437" cy="585000"/>
        </a:xfrm>
        <a:prstGeom prst="roundRect">
          <a:avLst/>
        </a:prstGeom>
        <a:gradFill rotWithShape="0">
          <a:gsLst>
            <a:gs pos="0">
              <a:schemeClr val="accent5">
                <a:hueOff val="-1403859"/>
                <a:satOff val="-6620"/>
                <a:lumOff val="1633"/>
                <a:alphaOff val="0"/>
                <a:tint val="98000"/>
                <a:satMod val="110000"/>
                <a:lumMod val="104000"/>
              </a:schemeClr>
            </a:gs>
            <a:gs pos="69000">
              <a:schemeClr val="accent5">
                <a:hueOff val="-1403859"/>
                <a:satOff val="-6620"/>
                <a:lumOff val="1633"/>
                <a:alphaOff val="0"/>
                <a:shade val="88000"/>
                <a:satMod val="130000"/>
                <a:lumMod val="92000"/>
              </a:schemeClr>
            </a:gs>
            <a:gs pos="100000">
              <a:schemeClr val="accent5">
                <a:hueOff val="-1403859"/>
                <a:satOff val="-6620"/>
                <a:lumOff val="1633"/>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l-PL" sz="2500" kern="1200"/>
            <a:t>*Jak wygląda ?</a:t>
          </a:r>
          <a:endParaRPr lang="en-US" sz="2500" kern="1200"/>
        </a:p>
      </dsp:txBody>
      <dsp:txXfrm>
        <a:off x="28557" y="3368601"/>
        <a:ext cx="5856323" cy="527886"/>
      </dsp:txXfrm>
    </dsp:sp>
    <dsp:sp modelId="{59BFC360-9956-47A6-9559-9B5ECBD9D7DA}">
      <dsp:nvSpPr>
        <dsp:cNvPr id="0" name=""/>
        <dsp:cNvSpPr/>
      </dsp:nvSpPr>
      <dsp:spPr>
        <a:xfrm>
          <a:off x="0" y="3997044"/>
          <a:ext cx="5913437" cy="585000"/>
        </a:xfrm>
        <a:prstGeom prst="roundRect">
          <a:avLst/>
        </a:prstGeom>
        <a:gradFill rotWithShape="0">
          <a:gsLst>
            <a:gs pos="0">
              <a:schemeClr val="accent5">
                <a:hueOff val="-1684631"/>
                <a:satOff val="-7944"/>
                <a:lumOff val="1960"/>
                <a:alphaOff val="0"/>
                <a:tint val="98000"/>
                <a:satMod val="110000"/>
                <a:lumMod val="104000"/>
              </a:schemeClr>
            </a:gs>
            <a:gs pos="69000">
              <a:schemeClr val="accent5">
                <a:hueOff val="-1684631"/>
                <a:satOff val="-7944"/>
                <a:lumOff val="1960"/>
                <a:alphaOff val="0"/>
                <a:shade val="88000"/>
                <a:satMod val="130000"/>
                <a:lumMod val="92000"/>
              </a:schemeClr>
            </a:gs>
            <a:gs pos="100000">
              <a:schemeClr val="accent5">
                <a:hueOff val="-1684631"/>
                <a:satOff val="-7944"/>
                <a:lumOff val="196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l-PL" sz="2500" kern="1200"/>
            <a:t>*Jak się ubiera ?</a:t>
          </a:r>
          <a:endParaRPr lang="en-US" sz="2500" kern="1200"/>
        </a:p>
      </dsp:txBody>
      <dsp:txXfrm>
        <a:off x="28557" y="4025601"/>
        <a:ext cx="5856323" cy="527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28121-1D58-423C-8965-05D977C69991}">
      <dsp:nvSpPr>
        <dsp:cNvPr id="0" name=""/>
        <dsp:cNvSpPr/>
      </dsp:nvSpPr>
      <dsp:spPr>
        <a:xfrm>
          <a:off x="0" y="5046"/>
          <a:ext cx="9603275" cy="444600"/>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l-PL" sz="1900" kern="1200"/>
            <a:t>3.Charakter                                                       </a:t>
          </a:r>
          <a:endParaRPr lang="en-US" sz="1900" kern="1200"/>
        </a:p>
      </dsp:txBody>
      <dsp:txXfrm>
        <a:off x="21704" y="26750"/>
        <a:ext cx="9559867" cy="401192"/>
      </dsp:txXfrm>
    </dsp:sp>
    <dsp:sp modelId="{00C23324-2D7E-40AE-A1EC-80326AA129BF}">
      <dsp:nvSpPr>
        <dsp:cNvPr id="0" name=""/>
        <dsp:cNvSpPr/>
      </dsp:nvSpPr>
      <dsp:spPr>
        <a:xfrm>
          <a:off x="0" y="504366"/>
          <a:ext cx="9603275" cy="444600"/>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l-PL" sz="1900" kern="1200"/>
            <a:t>*Jaką jest osobą ?</a:t>
          </a:r>
          <a:endParaRPr lang="en-US" sz="1900" kern="1200"/>
        </a:p>
      </dsp:txBody>
      <dsp:txXfrm>
        <a:off x="21704" y="526070"/>
        <a:ext cx="9559867" cy="401192"/>
      </dsp:txXfrm>
    </dsp:sp>
    <dsp:sp modelId="{6919ABDD-17EC-41C7-BCD5-37229DE2EB77}">
      <dsp:nvSpPr>
        <dsp:cNvPr id="0" name=""/>
        <dsp:cNvSpPr/>
      </dsp:nvSpPr>
      <dsp:spPr>
        <a:xfrm>
          <a:off x="0" y="1003686"/>
          <a:ext cx="9603275" cy="444600"/>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l-PL" sz="1900" kern="1200"/>
            <a:t>*Ja się zachowuje ?</a:t>
          </a:r>
          <a:endParaRPr lang="en-US" sz="1900" kern="1200"/>
        </a:p>
      </dsp:txBody>
      <dsp:txXfrm>
        <a:off x="21704" y="1025390"/>
        <a:ext cx="9559867" cy="401192"/>
      </dsp:txXfrm>
    </dsp:sp>
    <dsp:sp modelId="{5FA7F08D-7AE9-4D52-9BC0-1D5D00EC04EC}">
      <dsp:nvSpPr>
        <dsp:cNvPr id="0" name=""/>
        <dsp:cNvSpPr/>
      </dsp:nvSpPr>
      <dsp:spPr>
        <a:xfrm>
          <a:off x="0" y="1503006"/>
          <a:ext cx="9603275" cy="444600"/>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l-PL" sz="1900" kern="1200"/>
            <a:t>*Jakie ma wady i zalety ?</a:t>
          </a:r>
          <a:endParaRPr lang="en-US" sz="1900" kern="1200"/>
        </a:p>
      </dsp:txBody>
      <dsp:txXfrm>
        <a:off x="21704" y="1524710"/>
        <a:ext cx="9559867" cy="401192"/>
      </dsp:txXfrm>
    </dsp:sp>
    <dsp:sp modelId="{1317A1C6-232C-493D-B190-AA0C484B3CB7}">
      <dsp:nvSpPr>
        <dsp:cNvPr id="0" name=""/>
        <dsp:cNvSpPr/>
      </dsp:nvSpPr>
      <dsp:spPr>
        <a:xfrm>
          <a:off x="0" y="2002326"/>
          <a:ext cx="9603275" cy="444600"/>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l-PL" sz="1900" kern="1200"/>
            <a:t>*Co go/ją wyróżnia ?</a:t>
          </a:r>
          <a:endParaRPr lang="en-US" sz="1900" kern="1200"/>
        </a:p>
      </dsp:txBody>
      <dsp:txXfrm>
        <a:off x="21704" y="2024030"/>
        <a:ext cx="9559867" cy="401192"/>
      </dsp:txXfrm>
    </dsp:sp>
    <dsp:sp modelId="{D86DA842-D2E1-4B75-8B13-CD6D2DBBEA22}">
      <dsp:nvSpPr>
        <dsp:cNvPr id="0" name=""/>
        <dsp:cNvSpPr/>
      </dsp:nvSpPr>
      <dsp:spPr>
        <a:xfrm>
          <a:off x="0" y="2501646"/>
          <a:ext cx="9603275" cy="444600"/>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l-PL" sz="1900" kern="1200"/>
            <a:t>4.Zainteresowania</a:t>
          </a:r>
          <a:endParaRPr lang="en-US" sz="1900" kern="1200"/>
        </a:p>
      </dsp:txBody>
      <dsp:txXfrm>
        <a:off x="21704" y="2523350"/>
        <a:ext cx="9559867" cy="401192"/>
      </dsp:txXfrm>
    </dsp:sp>
    <dsp:sp modelId="{2BD8B65F-A814-4C67-A841-502F64D67738}">
      <dsp:nvSpPr>
        <dsp:cNvPr id="0" name=""/>
        <dsp:cNvSpPr/>
      </dsp:nvSpPr>
      <dsp:spPr>
        <a:xfrm>
          <a:off x="0" y="3000966"/>
          <a:ext cx="9603275" cy="444600"/>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l-PL" sz="1900" kern="1200"/>
            <a:t>*Czym się interesuje ?</a:t>
          </a:r>
          <a:endParaRPr lang="en-US" sz="1900" kern="1200"/>
        </a:p>
      </dsp:txBody>
      <dsp:txXfrm>
        <a:off x="21704" y="3022670"/>
        <a:ext cx="9559867" cy="401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48D7F-2E71-406D-99DC-F6FFA7A3AD49}">
      <dsp:nvSpPr>
        <dsp:cNvPr id="0" name=""/>
        <dsp:cNvSpPr/>
      </dsp:nvSpPr>
      <dsp:spPr>
        <a:xfrm>
          <a:off x="0" y="647783"/>
          <a:ext cx="5913437" cy="608400"/>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pl-PL" sz="2600" kern="1200"/>
            <a:t>*Co jest jego/jej pasją ?</a:t>
          </a:r>
          <a:endParaRPr lang="en-US" sz="2600" kern="1200"/>
        </a:p>
      </dsp:txBody>
      <dsp:txXfrm>
        <a:off x="29700" y="677483"/>
        <a:ext cx="5854037" cy="549000"/>
      </dsp:txXfrm>
    </dsp:sp>
    <dsp:sp modelId="{85001614-D448-475A-84DD-6B15822DE9B9}">
      <dsp:nvSpPr>
        <dsp:cNvPr id="0" name=""/>
        <dsp:cNvSpPr/>
      </dsp:nvSpPr>
      <dsp:spPr>
        <a:xfrm>
          <a:off x="0" y="1331063"/>
          <a:ext cx="5913437" cy="608400"/>
        </a:xfrm>
        <a:prstGeom prst="roundRect">
          <a:avLst/>
        </a:prstGeom>
        <a:gradFill rotWithShape="0">
          <a:gsLst>
            <a:gs pos="0">
              <a:schemeClr val="accent5">
                <a:hueOff val="-421158"/>
                <a:satOff val="-1986"/>
                <a:lumOff val="490"/>
                <a:alphaOff val="0"/>
                <a:tint val="98000"/>
                <a:satMod val="110000"/>
                <a:lumMod val="104000"/>
              </a:schemeClr>
            </a:gs>
            <a:gs pos="69000">
              <a:schemeClr val="accent5">
                <a:hueOff val="-421158"/>
                <a:satOff val="-1986"/>
                <a:lumOff val="490"/>
                <a:alphaOff val="0"/>
                <a:shade val="88000"/>
                <a:satMod val="130000"/>
                <a:lumMod val="92000"/>
              </a:schemeClr>
            </a:gs>
            <a:gs pos="100000">
              <a:schemeClr val="accent5">
                <a:hueOff val="-421158"/>
                <a:satOff val="-1986"/>
                <a:lumOff val="49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pl-PL" sz="2600" kern="1200"/>
            <a:t>*Jak lubi spędzać czas ?</a:t>
          </a:r>
          <a:endParaRPr lang="en-US" sz="2600" kern="1200"/>
        </a:p>
      </dsp:txBody>
      <dsp:txXfrm>
        <a:off x="29700" y="1360763"/>
        <a:ext cx="5854037" cy="549000"/>
      </dsp:txXfrm>
    </dsp:sp>
    <dsp:sp modelId="{1D948BB7-5EBD-4CE2-AC21-6DF0BE1C0D72}">
      <dsp:nvSpPr>
        <dsp:cNvPr id="0" name=""/>
        <dsp:cNvSpPr/>
      </dsp:nvSpPr>
      <dsp:spPr>
        <a:xfrm>
          <a:off x="0" y="2014343"/>
          <a:ext cx="5913437" cy="608400"/>
        </a:xfrm>
        <a:prstGeom prst="roundRect">
          <a:avLst/>
        </a:prstGeom>
        <a:gradFill rotWithShape="0">
          <a:gsLst>
            <a:gs pos="0">
              <a:schemeClr val="accent5">
                <a:hueOff val="-842315"/>
                <a:satOff val="-3972"/>
                <a:lumOff val="980"/>
                <a:alphaOff val="0"/>
                <a:tint val="98000"/>
                <a:satMod val="110000"/>
                <a:lumMod val="104000"/>
              </a:schemeClr>
            </a:gs>
            <a:gs pos="69000">
              <a:schemeClr val="accent5">
                <a:hueOff val="-842315"/>
                <a:satOff val="-3972"/>
                <a:lumOff val="980"/>
                <a:alphaOff val="0"/>
                <a:shade val="88000"/>
                <a:satMod val="130000"/>
                <a:lumMod val="92000"/>
              </a:schemeClr>
            </a:gs>
            <a:gs pos="100000">
              <a:schemeClr val="accent5">
                <a:hueOff val="-842315"/>
                <a:satOff val="-3972"/>
                <a:lumOff val="98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pl-PL" sz="2600" kern="1200"/>
            <a:t>5.Podsumowanie</a:t>
          </a:r>
          <a:endParaRPr lang="en-US" sz="2600" kern="1200"/>
        </a:p>
      </dsp:txBody>
      <dsp:txXfrm>
        <a:off x="29700" y="2044043"/>
        <a:ext cx="5854037" cy="549000"/>
      </dsp:txXfrm>
    </dsp:sp>
    <dsp:sp modelId="{67CC5D37-D775-49A3-A157-5FDAD9A5633E}">
      <dsp:nvSpPr>
        <dsp:cNvPr id="0" name=""/>
        <dsp:cNvSpPr/>
      </dsp:nvSpPr>
      <dsp:spPr>
        <a:xfrm>
          <a:off x="0" y="2697624"/>
          <a:ext cx="5913437" cy="608400"/>
        </a:xfrm>
        <a:prstGeom prst="roundRect">
          <a:avLst/>
        </a:prstGeom>
        <a:gradFill rotWithShape="0">
          <a:gsLst>
            <a:gs pos="0">
              <a:schemeClr val="accent5">
                <a:hueOff val="-1263473"/>
                <a:satOff val="-5958"/>
                <a:lumOff val="1470"/>
                <a:alphaOff val="0"/>
                <a:tint val="98000"/>
                <a:satMod val="110000"/>
                <a:lumMod val="104000"/>
              </a:schemeClr>
            </a:gs>
            <a:gs pos="69000">
              <a:schemeClr val="accent5">
                <a:hueOff val="-1263473"/>
                <a:satOff val="-5958"/>
                <a:lumOff val="1470"/>
                <a:alphaOff val="0"/>
                <a:shade val="88000"/>
                <a:satMod val="130000"/>
                <a:lumMod val="92000"/>
              </a:schemeClr>
            </a:gs>
            <a:gs pos="100000">
              <a:schemeClr val="accent5">
                <a:hueOff val="-1263473"/>
                <a:satOff val="-5958"/>
                <a:lumOff val="147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pl-PL" sz="2600" kern="1200"/>
            <a:t>* Co o nim /niej sądzę ?</a:t>
          </a:r>
          <a:endParaRPr lang="en-US" sz="2600" kern="1200"/>
        </a:p>
      </dsp:txBody>
      <dsp:txXfrm>
        <a:off x="29700" y="2727324"/>
        <a:ext cx="5854037" cy="549000"/>
      </dsp:txXfrm>
    </dsp:sp>
    <dsp:sp modelId="{D82A2F78-FDAB-45C4-9C09-D8D9AC76E545}">
      <dsp:nvSpPr>
        <dsp:cNvPr id="0" name=""/>
        <dsp:cNvSpPr/>
      </dsp:nvSpPr>
      <dsp:spPr>
        <a:xfrm>
          <a:off x="0" y="3380904"/>
          <a:ext cx="5913437" cy="608400"/>
        </a:xfrm>
        <a:prstGeom prst="roundRect">
          <a:avLst/>
        </a:prstGeom>
        <a:gradFill rotWithShape="0">
          <a:gsLst>
            <a:gs pos="0">
              <a:schemeClr val="accent5">
                <a:hueOff val="-1684631"/>
                <a:satOff val="-7944"/>
                <a:lumOff val="1960"/>
                <a:alphaOff val="0"/>
                <a:tint val="98000"/>
                <a:satMod val="110000"/>
                <a:lumMod val="104000"/>
              </a:schemeClr>
            </a:gs>
            <a:gs pos="69000">
              <a:schemeClr val="accent5">
                <a:hueOff val="-1684631"/>
                <a:satOff val="-7944"/>
                <a:lumOff val="1960"/>
                <a:alphaOff val="0"/>
                <a:shade val="88000"/>
                <a:satMod val="130000"/>
                <a:lumMod val="92000"/>
              </a:schemeClr>
            </a:gs>
            <a:gs pos="100000">
              <a:schemeClr val="accent5">
                <a:hueOff val="-1684631"/>
                <a:satOff val="-7944"/>
                <a:lumOff val="196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pl-PL" sz="2600" kern="1200"/>
            <a:t>*Dlaczego ta osoba jest dla mnie ważna ?</a:t>
          </a:r>
          <a:endParaRPr lang="en-US" sz="2600" kern="1200"/>
        </a:p>
      </dsp:txBody>
      <dsp:txXfrm>
        <a:off x="29700" y="3410604"/>
        <a:ext cx="5854037" cy="549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pl-PL"/>
              <a:t>Kliknij, aby edytować styl</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2/3/2022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C0722274-0FAA-4649-AA4E-4210F4F32167}"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4644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994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pl-PL"/>
              <a:t>Kliknij, aby edytować styl</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7167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ncho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084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pl-PL"/>
              <a:t>Kliknij, aby edytować styl</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3CADBD16-5BFB-4D9F-9646-C75D1B53BBB6}" type="datetimeFigureOut">
              <a:rPr lang="en-US" smtClean="0"/>
              <a:pPr/>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077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pl-PL"/>
              <a:t>Kliknij, aby edytować styl</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pPr/>
              <a:t>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4074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pl-PL"/>
              <a:t>Kliknij, aby edytować styl</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447191" y="2824269"/>
            <a:ext cx="4645152" cy="264445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412362" y="2821491"/>
            <a:ext cx="4645152" cy="2637371"/>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pPr/>
              <a:t>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0722274-0FAA-4649-AA4E-4210F4F32167}"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0275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pPr/>
              <a:t>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0722274-0FAA-4649-AA4E-4210F4F32167}"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808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pPr/>
              <a:t>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369637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pl-PL"/>
              <a:t>Kliknij, aby edytować styl</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CADBD16-5BFB-4D9F-9646-C75D1B53BBB6}" type="datetimeFigureOut">
              <a:rPr lang="en-US" smtClean="0"/>
              <a:pPr/>
              <a:t>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6029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pl-PL"/>
              <a:t>Kliknij, aby edytować styl</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CADBD16-5BFB-4D9F-9646-C75D1B53BBB6}" type="datetimeFigureOut">
              <a:rPr lang="en-US" smtClean="0"/>
              <a:pPr/>
              <a:t>2/3/2022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7506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pl-PL"/>
              <a:t>Kliknij, aby edytować styl</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CADBD16-5BFB-4D9F-9646-C75D1B53BBB6}" type="datetimeFigureOut">
              <a:rPr lang="en-US" smtClean="0"/>
              <a:pPr/>
              <a:t>2/3/2022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0722274-0FAA-4649-AA4E-4210F4F32167}"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4394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Wideo 3">
            <a:extLst>
              <a:ext uri="{FF2B5EF4-FFF2-40B4-BE49-F238E27FC236}">
                <a16:creationId xmlns:a16="http://schemas.microsoft.com/office/drawing/2014/main" id="{92799A15-E1EB-405D-B3E3-3964063E6F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2002" cy="6857989"/>
          </a:xfrm>
          <a:prstGeom prst="rect">
            <a:avLst/>
          </a:prstGeom>
        </p:spPr>
      </p:pic>
      <p:sp>
        <p:nvSpPr>
          <p:cNvPr id="2" name="Tytuł 1">
            <a:extLst>
              <a:ext uri="{FF2B5EF4-FFF2-40B4-BE49-F238E27FC236}">
                <a16:creationId xmlns:a16="http://schemas.microsoft.com/office/drawing/2014/main" id="{9C3694CF-7D10-49D9-ADB6-1028856D004A}"/>
              </a:ext>
            </a:extLst>
          </p:cNvPr>
          <p:cNvSpPr>
            <a:spLocks noGrp="1"/>
          </p:cNvSpPr>
          <p:nvPr>
            <p:ph type="ctrTitle"/>
          </p:nvPr>
        </p:nvSpPr>
        <p:spPr>
          <a:xfrm>
            <a:off x="1143001" y="1181101"/>
            <a:ext cx="4953000" cy="2832404"/>
          </a:xfrm>
        </p:spPr>
        <p:txBody>
          <a:bodyPr anchor="t">
            <a:normAutofit/>
          </a:bodyPr>
          <a:lstStyle/>
          <a:p>
            <a:r>
              <a:rPr lang="pl-PL" dirty="0">
                <a:solidFill>
                  <a:srgbClr val="FFFFFF"/>
                </a:solidFill>
              </a:rPr>
              <a:t>Piszę, MÓWIĘ I ZDAJĘ</a:t>
            </a:r>
          </a:p>
        </p:txBody>
      </p:sp>
      <p:sp>
        <p:nvSpPr>
          <p:cNvPr id="3" name="Podtytuł 2">
            <a:extLst>
              <a:ext uri="{FF2B5EF4-FFF2-40B4-BE49-F238E27FC236}">
                <a16:creationId xmlns:a16="http://schemas.microsoft.com/office/drawing/2014/main" id="{ECCA5735-A9BB-4DD4-B7F6-8743FD0FA915}"/>
              </a:ext>
            </a:extLst>
          </p:cNvPr>
          <p:cNvSpPr>
            <a:spLocks noGrp="1"/>
          </p:cNvSpPr>
          <p:nvPr>
            <p:ph type="subTitle" idx="1"/>
          </p:nvPr>
        </p:nvSpPr>
        <p:spPr>
          <a:xfrm>
            <a:off x="1143002" y="4535293"/>
            <a:ext cx="2561794" cy="1291887"/>
          </a:xfrm>
        </p:spPr>
        <p:txBody>
          <a:bodyPr anchor="b">
            <a:normAutofit/>
          </a:bodyPr>
          <a:lstStyle/>
          <a:p>
            <a:r>
              <a:rPr lang="pl-PL" dirty="0">
                <a:solidFill>
                  <a:srgbClr val="FFFFFF"/>
                </a:solidFill>
              </a:rPr>
              <a:t>Formy wypowiedzi pisemnych i ustnych</a:t>
            </a:r>
          </a:p>
        </p:txBody>
      </p:sp>
    </p:spTree>
    <p:extLst>
      <p:ext uri="{BB962C8B-B14F-4D97-AF65-F5344CB8AC3E}">
        <p14:creationId xmlns:p14="http://schemas.microsoft.com/office/powerpoint/2010/main" val="50155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0F78625-AB2D-4AE5-ABEA-42CFB2BCD2B5}"/>
              </a:ext>
            </a:extLst>
          </p:cNvPr>
          <p:cNvSpPr>
            <a:spLocks noGrp="1"/>
          </p:cNvSpPr>
          <p:nvPr>
            <p:ph type="title"/>
          </p:nvPr>
        </p:nvSpPr>
        <p:spPr/>
        <p:txBody>
          <a:bodyPr/>
          <a:lstStyle/>
          <a:p>
            <a:r>
              <a:rPr lang="pl-PL" dirty="0"/>
              <a:t>Zwroty- przykłady</a:t>
            </a:r>
          </a:p>
        </p:txBody>
      </p:sp>
      <p:graphicFrame>
        <p:nvGraphicFramePr>
          <p:cNvPr id="4" name="Tabela 4">
            <a:extLst>
              <a:ext uri="{FF2B5EF4-FFF2-40B4-BE49-F238E27FC236}">
                <a16:creationId xmlns:a16="http://schemas.microsoft.com/office/drawing/2014/main" id="{9125CDA4-6290-4419-BC60-2B838D3BB629}"/>
              </a:ext>
            </a:extLst>
          </p:cNvPr>
          <p:cNvGraphicFramePr>
            <a:graphicFrameLocks noGrp="1"/>
          </p:cNvGraphicFramePr>
          <p:nvPr>
            <p:ph idx="1"/>
            <p:extLst>
              <p:ext uri="{D42A27DB-BD31-4B8C-83A1-F6EECF244321}">
                <p14:modId xmlns:p14="http://schemas.microsoft.com/office/powerpoint/2010/main" val="1182828218"/>
              </p:ext>
            </p:extLst>
          </p:nvPr>
        </p:nvGraphicFramePr>
        <p:xfrm>
          <a:off x="1664677" y="2016125"/>
          <a:ext cx="9390672" cy="3200400"/>
        </p:xfrm>
        <a:graphic>
          <a:graphicData uri="http://schemas.openxmlformats.org/drawingml/2006/table">
            <a:tbl>
              <a:tblPr firstRow="1" bandRow="1">
                <a:tableStyleId>{5C22544A-7EE6-4342-B048-85BDC9FD1C3A}</a:tableStyleId>
              </a:tblPr>
              <a:tblGrid>
                <a:gridCol w="4683369">
                  <a:extLst>
                    <a:ext uri="{9D8B030D-6E8A-4147-A177-3AD203B41FA5}">
                      <a16:colId xmlns:a16="http://schemas.microsoft.com/office/drawing/2014/main" val="1884813099"/>
                    </a:ext>
                  </a:extLst>
                </a:gridCol>
                <a:gridCol w="4707303">
                  <a:extLst>
                    <a:ext uri="{9D8B030D-6E8A-4147-A177-3AD203B41FA5}">
                      <a16:colId xmlns:a16="http://schemas.microsoft.com/office/drawing/2014/main" val="3335452409"/>
                    </a:ext>
                  </a:extLst>
                </a:gridCol>
              </a:tblGrid>
              <a:tr h="370840">
                <a:tc>
                  <a:txBody>
                    <a:bodyPr/>
                    <a:lstStyle/>
                    <a:p>
                      <a:r>
                        <a:rPr lang="pl-PL" dirty="0"/>
                        <a:t>Tomek /Ania ubiera się (+ przysłówek )</a:t>
                      </a:r>
                    </a:p>
                    <a:p>
                      <a:r>
                        <a:rPr lang="pl-PL" dirty="0"/>
                        <a:t>Tomek/Ania nosi (+ B.)</a:t>
                      </a:r>
                    </a:p>
                  </a:txBody>
                  <a:tcPr/>
                </a:tc>
                <a:tc>
                  <a:txBody>
                    <a:bodyPr/>
                    <a:lstStyle/>
                    <a:p>
                      <a:r>
                        <a:rPr lang="pl-PL" dirty="0"/>
                        <a:t>elegancko/</a:t>
                      </a:r>
                      <a:r>
                        <a:rPr lang="pl-PL" dirty="0" err="1"/>
                        <a:t>orginalnie</a:t>
                      </a:r>
                      <a:r>
                        <a:rPr lang="pl-PL" dirty="0"/>
                        <a:t>/na sportowo</a:t>
                      </a:r>
                    </a:p>
                    <a:p>
                      <a:r>
                        <a:rPr lang="pl-PL" dirty="0"/>
                        <a:t>eleganckie /</a:t>
                      </a:r>
                      <a:r>
                        <a:rPr lang="pl-PL" dirty="0" err="1"/>
                        <a:t>orginalne</a:t>
                      </a:r>
                      <a:r>
                        <a:rPr lang="pl-PL" dirty="0"/>
                        <a:t>/ sportowe ubrania</a:t>
                      </a:r>
                    </a:p>
                  </a:txBody>
                  <a:tcPr/>
                </a:tc>
                <a:extLst>
                  <a:ext uri="{0D108BD9-81ED-4DB2-BD59-A6C34878D82A}">
                    <a16:rowId xmlns:a16="http://schemas.microsoft.com/office/drawing/2014/main" val="3720926797"/>
                  </a:ext>
                </a:extLst>
              </a:tr>
              <a:tr h="370840">
                <a:tc>
                  <a:txBody>
                    <a:bodyPr/>
                    <a:lstStyle/>
                    <a:p>
                      <a:r>
                        <a:rPr lang="pl-PL" dirty="0"/>
                        <a:t>Tomek/Ania jest (+ N.)</a:t>
                      </a:r>
                    </a:p>
                  </a:txBody>
                  <a:tcPr/>
                </a:tc>
                <a:tc>
                  <a:txBody>
                    <a:bodyPr/>
                    <a:lstStyle/>
                    <a:p>
                      <a:r>
                        <a:rPr lang="pl-PL" dirty="0"/>
                        <a:t>osobą nieśmiałą/ osobą życzliwą i otwartą</a:t>
                      </a:r>
                    </a:p>
                    <a:p>
                      <a:r>
                        <a:rPr lang="pl-PL" dirty="0"/>
                        <a:t>pracoholikiem</a:t>
                      </a:r>
                    </a:p>
                  </a:txBody>
                  <a:tcPr/>
                </a:tc>
                <a:extLst>
                  <a:ext uri="{0D108BD9-81ED-4DB2-BD59-A6C34878D82A}">
                    <a16:rowId xmlns:a16="http://schemas.microsoft.com/office/drawing/2014/main" val="3517272466"/>
                  </a:ext>
                </a:extLst>
              </a:tr>
              <a:tr h="478937">
                <a:tc>
                  <a:txBody>
                    <a:bodyPr/>
                    <a:lstStyle/>
                    <a:p>
                      <a:r>
                        <a:rPr lang="pl-PL" dirty="0"/>
                        <a:t>Tomek /Ania wygląda na ( +B.)</a:t>
                      </a:r>
                    </a:p>
                  </a:txBody>
                  <a:tcPr/>
                </a:tc>
                <a:tc>
                  <a:txBody>
                    <a:bodyPr/>
                    <a:lstStyle/>
                    <a:p>
                      <a:r>
                        <a:rPr lang="pl-PL" dirty="0"/>
                        <a:t>osobę nieśmiałą, ale…</a:t>
                      </a:r>
                    </a:p>
                    <a:p>
                      <a:r>
                        <a:rPr lang="pl-PL" dirty="0"/>
                        <a:t>osobę zamkniętą w sobie, jednak…</a:t>
                      </a:r>
                    </a:p>
                  </a:txBody>
                  <a:tcPr/>
                </a:tc>
                <a:extLst>
                  <a:ext uri="{0D108BD9-81ED-4DB2-BD59-A6C34878D82A}">
                    <a16:rowId xmlns:a16="http://schemas.microsoft.com/office/drawing/2014/main" val="200380520"/>
                  </a:ext>
                </a:extLst>
              </a:tr>
              <a:tr h="370840">
                <a:tc>
                  <a:txBody>
                    <a:bodyPr/>
                    <a:lstStyle/>
                    <a:p>
                      <a:r>
                        <a:rPr lang="pl-PL" dirty="0"/>
                        <a:t>Wyróżnia go/ ją (+M.)</a:t>
                      </a:r>
                    </a:p>
                    <a:p>
                      <a:r>
                        <a:rPr lang="pl-PL" dirty="0"/>
                        <a:t>Cechuje go /ją (+ M.)</a:t>
                      </a:r>
                    </a:p>
                  </a:txBody>
                  <a:tcPr/>
                </a:tc>
                <a:tc>
                  <a:txBody>
                    <a:bodyPr/>
                    <a:lstStyle/>
                    <a:p>
                      <a:r>
                        <a:rPr lang="pl-PL" dirty="0"/>
                        <a:t>optymizm ,pogoda ducha, punktualność, pracowitość, poczucie humoru</a:t>
                      </a:r>
                    </a:p>
                  </a:txBody>
                  <a:tcPr/>
                </a:tc>
                <a:extLst>
                  <a:ext uri="{0D108BD9-81ED-4DB2-BD59-A6C34878D82A}">
                    <a16:rowId xmlns:a16="http://schemas.microsoft.com/office/drawing/2014/main" val="2293284444"/>
                  </a:ext>
                </a:extLst>
              </a:tr>
              <a:tr h="370840">
                <a:tc>
                  <a:txBody>
                    <a:bodyPr/>
                    <a:lstStyle/>
                    <a:p>
                      <a:r>
                        <a:rPr lang="pl-PL" dirty="0"/>
                        <a:t>Jego/jej (+N.)</a:t>
                      </a:r>
                    </a:p>
                  </a:txBody>
                  <a:tcPr/>
                </a:tc>
                <a:tc>
                  <a:txBody>
                    <a:bodyPr/>
                    <a:lstStyle/>
                    <a:p>
                      <a:r>
                        <a:rPr lang="pl-PL" dirty="0"/>
                        <a:t>największą wadą jest pracoholizm</a:t>
                      </a:r>
                    </a:p>
                    <a:p>
                      <a:r>
                        <a:rPr lang="pl-PL" dirty="0"/>
                        <a:t>największą zaletą jest otwartość na świat</a:t>
                      </a:r>
                    </a:p>
                  </a:txBody>
                  <a:tcPr/>
                </a:tc>
                <a:extLst>
                  <a:ext uri="{0D108BD9-81ED-4DB2-BD59-A6C34878D82A}">
                    <a16:rowId xmlns:a16="http://schemas.microsoft.com/office/drawing/2014/main" val="1119818968"/>
                  </a:ext>
                </a:extLst>
              </a:tr>
            </a:tbl>
          </a:graphicData>
        </a:graphic>
      </p:graphicFrame>
    </p:spTree>
    <p:extLst>
      <p:ext uri="{BB962C8B-B14F-4D97-AF65-F5344CB8AC3E}">
        <p14:creationId xmlns:p14="http://schemas.microsoft.com/office/powerpoint/2010/main" val="311000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1DBF3-3F72-44B6-9FF1-7C641CF964C0}"/>
              </a:ext>
            </a:extLst>
          </p:cNvPr>
          <p:cNvSpPr>
            <a:spLocks noGrp="1"/>
          </p:cNvSpPr>
          <p:nvPr>
            <p:ph type="title"/>
          </p:nvPr>
        </p:nvSpPr>
        <p:spPr/>
        <p:txBody>
          <a:bodyPr/>
          <a:lstStyle/>
          <a:p>
            <a:r>
              <a:rPr lang="pl-PL" dirty="0"/>
              <a:t>Zwroty c.d.</a:t>
            </a:r>
          </a:p>
        </p:txBody>
      </p:sp>
      <p:graphicFrame>
        <p:nvGraphicFramePr>
          <p:cNvPr id="4" name="Tabela 4">
            <a:extLst>
              <a:ext uri="{FF2B5EF4-FFF2-40B4-BE49-F238E27FC236}">
                <a16:creationId xmlns:a16="http://schemas.microsoft.com/office/drawing/2014/main" id="{9E14660F-95BC-4F90-A59F-60E751114D5A}"/>
              </a:ext>
            </a:extLst>
          </p:cNvPr>
          <p:cNvGraphicFramePr>
            <a:graphicFrameLocks noGrp="1"/>
          </p:cNvGraphicFramePr>
          <p:nvPr>
            <p:ph idx="1"/>
            <p:extLst>
              <p:ext uri="{D42A27DB-BD31-4B8C-83A1-F6EECF244321}">
                <p14:modId xmlns:p14="http://schemas.microsoft.com/office/powerpoint/2010/main" val="1078340355"/>
              </p:ext>
            </p:extLst>
          </p:nvPr>
        </p:nvGraphicFramePr>
        <p:xfrm>
          <a:off x="1450975" y="2016125"/>
          <a:ext cx="9604374" cy="2473960"/>
        </p:xfrm>
        <a:graphic>
          <a:graphicData uri="http://schemas.openxmlformats.org/drawingml/2006/table">
            <a:tbl>
              <a:tblPr firstRow="1" bandRow="1">
                <a:tableStyleId>{5C22544A-7EE6-4342-B048-85BDC9FD1C3A}</a:tableStyleId>
              </a:tblPr>
              <a:tblGrid>
                <a:gridCol w="4802187">
                  <a:extLst>
                    <a:ext uri="{9D8B030D-6E8A-4147-A177-3AD203B41FA5}">
                      <a16:colId xmlns:a16="http://schemas.microsoft.com/office/drawing/2014/main" val="1065097821"/>
                    </a:ext>
                  </a:extLst>
                </a:gridCol>
                <a:gridCol w="4802187">
                  <a:extLst>
                    <a:ext uri="{9D8B030D-6E8A-4147-A177-3AD203B41FA5}">
                      <a16:colId xmlns:a16="http://schemas.microsoft.com/office/drawing/2014/main" val="846600780"/>
                    </a:ext>
                  </a:extLst>
                </a:gridCol>
              </a:tblGrid>
              <a:tr h="370840">
                <a:tc>
                  <a:txBody>
                    <a:bodyPr/>
                    <a:lstStyle/>
                    <a:p>
                      <a:r>
                        <a:rPr lang="pl-PL" dirty="0"/>
                        <a:t>Tomek interesuje się</a:t>
                      </a:r>
                    </a:p>
                    <a:p>
                      <a:r>
                        <a:rPr lang="pl-PL" dirty="0"/>
                        <a:t>Ania fascynuje się            (+ N.)</a:t>
                      </a:r>
                    </a:p>
                    <a:p>
                      <a:r>
                        <a:rPr lang="pl-PL" dirty="0"/>
                        <a:t>On/ ona zajmuje się</a:t>
                      </a:r>
                    </a:p>
                  </a:txBody>
                  <a:tcPr/>
                </a:tc>
                <a:tc>
                  <a:txBody>
                    <a:bodyPr/>
                    <a:lstStyle/>
                    <a:p>
                      <a:r>
                        <a:rPr lang="pl-PL" dirty="0"/>
                        <a:t>boksem/tańcem/językiem polskim, literaturą/ muzyką klasyczną/polską kulturą /kinem europejskim/nurkowaniem/sztukami walki/serialami</a:t>
                      </a:r>
                    </a:p>
                  </a:txBody>
                  <a:tcPr/>
                </a:tc>
                <a:extLst>
                  <a:ext uri="{0D108BD9-81ED-4DB2-BD59-A6C34878D82A}">
                    <a16:rowId xmlns:a16="http://schemas.microsoft.com/office/drawing/2014/main" val="1424496834"/>
                  </a:ext>
                </a:extLst>
              </a:tr>
              <a:tr h="370840">
                <a:tc>
                  <a:txBody>
                    <a:bodyPr/>
                    <a:lstStyle/>
                    <a:p>
                      <a:r>
                        <a:rPr lang="pl-PL" dirty="0"/>
                        <a:t>Jego/jej pasją jest boks/ są sztuki walki.</a:t>
                      </a:r>
                    </a:p>
                  </a:txBody>
                  <a:tcPr/>
                </a:tc>
                <a:tc>
                  <a:txBody>
                    <a:bodyPr/>
                    <a:lstStyle/>
                    <a:p>
                      <a:endParaRPr lang="pl-PL"/>
                    </a:p>
                  </a:txBody>
                  <a:tcPr/>
                </a:tc>
                <a:extLst>
                  <a:ext uri="{0D108BD9-81ED-4DB2-BD59-A6C34878D82A}">
                    <a16:rowId xmlns:a16="http://schemas.microsoft.com/office/drawing/2014/main" val="2109139109"/>
                  </a:ext>
                </a:extLst>
              </a:tr>
              <a:tr h="370840">
                <a:tc>
                  <a:txBody>
                    <a:bodyPr/>
                    <a:lstStyle/>
                    <a:p>
                      <a:r>
                        <a:rPr lang="pl-PL" dirty="0"/>
                        <a:t>Ta przyjaźń wiele dla mnie znaczy.</a:t>
                      </a:r>
                    </a:p>
                    <a:p>
                      <a:r>
                        <a:rPr lang="pl-PL" dirty="0"/>
                        <a:t>Zawsze mogę na niego/ na nią liczyć</a:t>
                      </a:r>
                    </a:p>
                  </a:txBody>
                  <a:tcPr/>
                </a:tc>
                <a:tc>
                  <a:txBody>
                    <a:bodyPr/>
                    <a:lstStyle/>
                    <a:p>
                      <a:endParaRPr lang="pl-PL" dirty="0"/>
                    </a:p>
                  </a:txBody>
                  <a:tcPr/>
                </a:tc>
                <a:extLst>
                  <a:ext uri="{0D108BD9-81ED-4DB2-BD59-A6C34878D82A}">
                    <a16:rowId xmlns:a16="http://schemas.microsoft.com/office/drawing/2014/main" val="3921176066"/>
                  </a:ext>
                </a:extLst>
              </a:tr>
            </a:tbl>
          </a:graphicData>
        </a:graphic>
      </p:graphicFrame>
    </p:spTree>
    <p:extLst>
      <p:ext uri="{BB962C8B-B14F-4D97-AF65-F5344CB8AC3E}">
        <p14:creationId xmlns:p14="http://schemas.microsoft.com/office/powerpoint/2010/main" val="3166006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BFA65A3-6695-41BF-B8F1-26B1143C3B7D}"/>
              </a:ext>
            </a:extLst>
          </p:cNvPr>
          <p:cNvSpPr>
            <a:spLocks noGrp="1"/>
          </p:cNvSpPr>
          <p:nvPr>
            <p:ph type="title"/>
          </p:nvPr>
        </p:nvSpPr>
        <p:spPr/>
        <p:txBody>
          <a:bodyPr/>
          <a:lstStyle/>
          <a:p>
            <a:r>
              <a:rPr lang="pl-PL" dirty="0"/>
              <a:t>Trzeba pamiętać… </a:t>
            </a:r>
          </a:p>
        </p:txBody>
      </p:sp>
      <p:sp>
        <p:nvSpPr>
          <p:cNvPr id="3" name="Symbol zastępczy zawartości 2">
            <a:extLst>
              <a:ext uri="{FF2B5EF4-FFF2-40B4-BE49-F238E27FC236}">
                <a16:creationId xmlns:a16="http://schemas.microsoft.com/office/drawing/2014/main" id="{18408C43-5389-4DB4-B6F3-99A9BB56956B}"/>
              </a:ext>
            </a:extLst>
          </p:cNvPr>
          <p:cNvSpPr>
            <a:spLocks noGrp="1"/>
          </p:cNvSpPr>
          <p:nvPr>
            <p:ph idx="1"/>
          </p:nvPr>
        </p:nvSpPr>
        <p:spPr/>
        <p:txBody>
          <a:bodyPr/>
          <a:lstStyle/>
          <a:p>
            <a:r>
              <a:rPr lang="pl-PL" dirty="0"/>
              <a:t>Charakterystyka nie może być listą cech . Jeśli opisujesz jakąś cechę, podaj przykład zachowania, w którym ona się przejawia. Pamiętaj też o wyrażeniu opinii na temat opisywanej osoby.</a:t>
            </a:r>
          </a:p>
        </p:txBody>
      </p:sp>
    </p:spTree>
    <p:extLst>
      <p:ext uri="{BB962C8B-B14F-4D97-AF65-F5344CB8AC3E}">
        <p14:creationId xmlns:p14="http://schemas.microsoft.com/office/powerpoint/2010/main" val="668447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3594F2-F228-4A92-B24D-664867250FE8}"/>
              </a:ext>
            </a:extLst>
          </p:cNvPr>
          <p:cNvSpPr>
            <a:spLocks noGrp="1"/>
          </p:cNvSpPr>
          <p:nvPr>
            <p:ph type="title"/>
          </p:nvPr>
        </p:nvSpPr>
        <p:spPr/>
        <p:txBody>
          <a:bodyPr/>
          <a:lstStyle/>
          <a:p>
            <a:r>
              <a:rPr lang="pl-PL" dirty="0"/>
              <a:t>Ćwiczenie</a:t>
            </a:r>
          </a:p>
        </p:txBody>
      </p:sp>
      <p:sp>
        <p:nvSpPr>
          <p:cNvPr id="3" name="Symbol zastępczy zawartości 2">
            <a:extLst>
              <a:ext uri="{FF2B5EF4-FFF2-40B4-BE49-F238E27FC236}">
                <a16:creationId xmlns:a16="http://schemas.microsoft.com/office/drawing/2014/main" id="{3A971804-E4E8-4B9E-A6FE-40B9C49FB872}"/>
              </a:ext>
            </a:extLst>
          </p:cNvPr>
          <p:cNvSpPr>
            <a:spLocks noGrp="1"/>
          </p:cNvSpPr>
          <p:nvPr>
            <p:ph idx="1"/>
          </p:nvPr>
        </p:nvSpPr>
        <p:spPr/>
        <p:txBody>
          <a:bodyPr/>
          <a:lstStyle/>
          <a:p>
            <a:pPr marL="0" indent="0">
              <a:buNone/>
            </a:pPr>
            <a:r>
              <a:rPr lang="pl-PL" b="0" i="0" dirty="0">
                <a:solidFill>
                  <a:srgbClr val="1B1B1B"/>
                </a:solidFill>
                <a:effectLst/>
                <a:latin typeface="Lato" panose="020F0502020204030203" pitchFamily="34" charset="0"/>
              </a:rPr>
              <a:t>Uzupełnij w zeszycie poniższą tabelę, wpisując do odpowiednich rubryk – zgodnie z podanymi przykładami – jak najwięcej przymiotników związanych z charakterystyką postaci.</a:t>
            </a:r>
          </a:p>
          <a:p>
            <a:pPr marL="0" indent="0">
              <a:buNone/>
            </a:pPr>
            <a:endParaRPr lang="pl-PL" dirty="0"/>
          </a:p>
        </p:txBody>
      </p:sp>
      <p:graphicFrame>
        <p:nvGraphicFramePr>
          <p:cNvPr id="4" name="Tabela 4">
            <a:extLst>
              <a:ext uri="{FF2B5EF4-FFF2-40B4-BE49-F238E27FC236}">
                <a16:creationId xmlns:a16="http://schemas.microsoft.com/office/drawing/2014/main" id="{A2F896AC-B2B4-48C2-B3BA-8C1E533F6C5C}"/>
              </a:ext>
            </a:extLst>
          </p:cNvPr>
          <p:cNvGraphicFramePr>
            <a:graphicFrameLocks noGrp="1"/>
          </p:cNvGraphicFramePr>
          <p:nvPr>
            <p:extLst>
              <p:ext uri="{D42A27DB-BD31-4B8C-83A1-F6EECF244321}">
                <p14:modId xmlns:p14="http://schemas.microsoft.com/office/powerpoint/2010/main" val="3636691258"/>
              </p:ext>
            </p:extLst>
          </p:nvPr>
        </p:nvGraphicFramePr>
        <p:xfrm>
          <a:off x="2032000" y="3300045"/>
          <a:ext cx="8127999" cy="252163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1672506"/>
                    </a:ext>
                  </a:extLst>
                </a:gridCol>
                <a:gridCol w="2709333">
                  <a:extLst>
                    <a:ext uri="{9D8B030D-6E8A-4147-A177-3AD203B41FA5}">
                      <a16:colId xmlns:a16="http://schemas.microsoft.com/office/drawing/2014/main" val="1192898606"/>
                    </a:ext>
                  </a:extLst>
                </a:gridCol>
                <a:gridCol w="2709333">
                  <a:extLst>
                    <a:ext uri="{9D8B030D-6E8A-4147-A177-3AD203B41FA5}">
                      <a16:colId xmlns:a16="http://schemas.microsoft.com/office/drawing/2014/main" val="2477641211"/>
                    </a:ext>
                  </a:extLst>
                </a:gridCol>
              </a:tblGrid>
              <a:tr h="627185">
                <a:tc>
                  <a:txBody>
                    <a:bodyPr/>
                    <a:lstStyle/>
                    <a:p>
                      <a:r>
                        <a:rPr lang="pl-PL" dirty="0"/>
                        <a:t>Wygląd zewnętrzny</a:t>
                      </a:r>
                    </a:p>
                  </a:txBody>
                  <a:tcPr/>
                </a:tc>
                <a:tc>
                  <a:txBody>
                    <a:bodyPr/>
                    <a:lstStyle/>
                    <a:p>
                      <a:r>
                        <a:rPr lang="pl-PL" dirty="0"/>
                        <a:t>Cechy charakteru, usposobienie</a:t>
                      </a:r>
                    </a:p>
                  </a:txBody>
                  <a:tcPr/>
                </a:tc>
                <a:tc>
                  <a:txBody>
                    <a:bodyPr/>
                    <a:lstStyle/>
                    <a:p>
                      <a:r>
                        <a:rPr lang="pl-PL" dirty="0"/>
                        <a:t>Stosunek wobec innych</a:t>
                      </a:r>
                    </a:p>
                  </a:txBody>
                  <a:tcPr/>
                </a:tc>
                <a:extLst>
                  <a:ext uri="{0D108BD9-81ED-4DB2-BD59-A6C34878D82A}">
                    <a16:rowId xmlns:a16="http://schemas.microsoft.com/office/drawing/2014/main" val="3656896408"/>
                  </a:ext>
                </a:extLst>
              </a:tr>
              <a:tr h="627185">
                <a:tc>
                  <a:txBody>
                    <a:bodyPr/>
                    <a:lstStyle/>
                    <a:p>
                      <a:r>
                        <a:rPr lang="pl-PL" dirty="0"/>
                        <a:t>wysoki</a:t>
                      </a:r>
                    </a:p>
                  </a:txBody>
                  <a:tcPr/>
                </a:tc>
                <a:tc>
                  <a:txBody>
                    <a:bodyPr/>
                    <a:lstStyle/>
                    <a:p>
                      <a:r>
                        <a:rPr lang="pl-PL" dirty="0"/>
                        <a:t>pracowity</a:t>
                      </a:r>
                    </a:p>
                  </a:txBody>
                  <a:tcPr/>
                </a:tc>
                <a:tc>
                  <a:txBody>
                    <a:bodyPr/>
                    <a:lstStyle/>
                    <a:p>
                      <a:r>
                        <a:rPr lang="pl-PL" dirty="0"/>
                        <a:t>egoistyczny</a:t>
                      </a:r>
                    </a:p>
                  </a:txBody>
                  <a:tcPr/>
                </a:tc>
                <a:extLst>
                  <a:ext uri="{0D108BD9-81ED-4DB2-BD59-A6C34878D82A}">
                    <a16:rowId xmlns:a16="http://schemas.microsoft.com/office/drawing/2014/main" val="900754493"/>
                  </a:ext>
                </a:extLst>
              </a:tr>
              <a:tr h="627185">
                <a:tc>
                  <a:txBody>
                    <a:bodyPr/>
                    <a:lstStyle/>
                    <a:p>
                      <a:r>
                        <a:rPr lang="pl-PL" dirty="0"/>
                        <a:t>przystojny</a:t>
                      </a:r>
                    </a:p>
                  </a:txBody>
                  <a:tcPr/>
                </a:tc>
                <a:tc>
                  <a:txBody>
                    <a:bodyPr/>
                    <a:lstStyle/>
                    <a:p>
                      <a:r>
                        <a:rPr lang="pl-PL" dirty="0"/>
                        <a:t>ambitny</a:t>
                      </a:r>
                    </a:p>
                  </a:txBody>
                  <a:tcPr/>
                </a:tc>
                <a:tc>
                  <a:txBody>
                    <a:bodyPr/>
                    <a:lstStyle/>
                    <a:p>
                      <a:r>
                        <a:rPr lang="pl-PL" dirty="0"/>
                        <a:t>cierpliwy</a:t>
                      </a:r>
                    </a:p>
                  </a:txBody>
                  <a:tcPr/>
                </a:tc>
                <a:extLst>
                  <a:ext uri="{0D108BD9-81ED-4DB2-BD59-A6C34878D82A}">
                    <a16:rowId xmlns:a16="http://schemas.microsoft.com/office/drawing/2014/main" val="3950109639"/>
                  </a:ext>
                </a:extLst>
              </a:tr>
              <a:tr h="627185">
                <a:tc>
                  <a:txBody>
                    <a:bodyPr/>
                    <a:lstStyle/>
                    <a:p>
                      <a:r>
                        <a:rPr lang="pl-PL" dirty="0"/>
                        <a:t>tęgi</a:t>
                      </a:r>
                    </a:p>
                  </a:txBody>
                  <a:tcPr/>
                </a:tc>
                <a:tc>
                  <a:txBody>
                    <a:bodyPr/>
                    <a:lstStyle/>
                    <a:p>
                      <a:r>
                        <a:rPr lang="pl-PL" dirty="0"/>
                        <a:t>uparty</a:t>
                      </a:r>
                    </a:p>
                  </a:txBody>
                  <a:tcPr/>
                </a:tc>
                <a:tc>
                  <a:txBody>
                    <a:bodyPr/>
                    <a:lstStyle/>
                    <a:p>
                      <a:r>
                        <a:rPr lang="pl-PL" dirty="0"/>
                        <a:t>towarzyski</a:t>
                      </a:r>
                    </a:p>
                  </a:txBody>
                  <a:tcPr/>
                </a:tc>
                <a:extLst>
                  <a:ext uri="{0D108BD9-81ED-4DB2-BD59-A6C34878D82A}">
                    <a16:rowId xmlns:a16="http://schemas.microsoft.com/office/drawing/2014/main" val="820938887"/>
                  </a:ext>
                </a:extLst>
              </a:tr>
            </a:tbl>
          </a:graphicData>
        </a:graphic>
      </p:graphicFrame>
    </p:spTree>
    <p:extLst>
      <p:ext uri="{BB962C8B-B14F-4D97-AF65-F5344CB8AC3E}">
        <p14:creationId xmlns:p14="http://schemas.microsoft.com/office/powerpoint/2010/main" val="382200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938BBF-0609-4D7A-9E6A-D2B704ED1DE8}"/>
              </a:ext>
            </a:extLst>
          </p:cNvPr>
          <p:cNvSpPr>
            <a:spLocks noGrp="1"/>
          </p:cNvSpPr>
          <p:nvPr>
            <p:ph type="title"/>
          </p:nvPr>
        </p:nvSpPr>
        <p:spPr/>
        <p:txBody>
          <a:bodyPr/>
          <a:lstStyle/>
          <a:p>
            <a:r>
              <a:rPr lang="pl-PL" dirty="0"/>
              <a:t>Słownictwo potrzebne do wykonania ćwiczenia</a:t>
            </a:r>
          </a:p>
        </p:txBody>
      </p:sp>
      <p:sp>
        <p:nvSpPr>
          <p:cNvPr id="3" name="Symbol zastępczy zawartości 2">
            <a:extLst>
              <a:ext uri="{FF2B5EF4-FFF2-40B4-BE49-F238E27FC236}">
                <a16:creationId xmlns:a16="http://schemas.microsoft.com/office/drawing/2014/main" id="{FB074ACB-C90E-46D8-A73C-BD02F2B60225}"/>
              </a:ext>
            </a:extLst>
          </p:cNvPr>
          <p:cNvSpPr>
            <a:spLocks noGrp="1"/>
          </p:cNvSpPr>
          <p:nvPr>
            <p:ph idx="1"/>
          </p:nvPr>
        </p:nvSpPr>
        <p:spPr/>
        <p:txBody>
          <a:bodyPr/>
          <a:lstStyle/>
          <a:p>
            <a:r>
              <a:rPr lang="pl-PL" b="0" i="0" dirty="0">
                <a:solidFill>
                  <a:srgbClr val="89864F"/>
                </a:solidFill>
                <a:effectLst/>
                <a:latin typeface="Arial" panose="020B0604020202020204" pitchFamily="34" charset="0"/>
              </a:rPr>
              <a:t>Agresywny, ambitny, apatyczny (obojętny, bierny, osowiały), apodyktyczny (nie znosi sprzeciwu), atrakcyjny, awanturniczy, bezczelny, bezduszny, bezkrytyczny, bezinteresowny, bezmyślny, bezpośredni, beztroski, bezwstydny, bezwzględny, błyskotliwy, bohaterski, brutalny, chamski, chciwy,  chełpliwy (zarozumiały), chytry, cnotliwy, cyniczny (drwiący, szyderczy), czarujący, czuły, delikatny, despotyczny (narzucający swoją władzę), dobroduszny, dobrotliwy, dobry, dociekliwy, dojrzały, dokładny, dowcipny, dumny, dwulicowy, dziecinny,</a:t>
            </a:r>
            <a:endParaRPr lang="pl-PL" dirty="0"/>
          </a:p>
        </p:txBody>
      </p:sp>
    </p:spTree>
    <p:extLst>
      <p:ext uri="{BB962C8B-B14F-4D97-AF65-F5344CB8AC3E}">
        <p14:creationId xmlns:p14="http://schemas.microsoft.com/office/powerpoint/2010/main" val="2030308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DA09C89-BC12-496C-941E-83230D0B9819}"/>
              </a:ext>
            </a:extLst>
          </p:cNvPr>
          <p:cNvSpPr>
            <a:spLocks noGrp="1"/>
          </p:cNvSpPr>
          <p:nvPr>
            <p:ph type="title"/>
          </p:nvPr>
        </p:nvSpPr>
        <p:spPr/>
        <p:txBody>
          <a:bodyPr/>
          <a:lstStyle/>
          <a:p>
            <a:r>
              <a:rPr lang="pl-PL" dirty="0" err="1"/>
              <a:t>c.d</a:t>
            </a:r>
            <a:endParaRPr lang="pl-PL" dirty="0"/>
          </a:p>
        </p:txBody>
      </p:sp>
      <p:sp>
        <p:nvSpPr>
          <p:cNvPr id="3" name="Symbol zastępczy zawartości 2">
            <a:extLst>
              <a:ext uri="{FF2B5EF4-FFF2-40B4-BE49-F238E27FC236}">
                <a16:creationId xmlns:a16="http://schemas.microsoft.com/office/drawing/2014/main" id="{7F7BC56D-B3CA-4901-BC0C-E4AA6B6571CB}"/>
              </a:ext>
            </a:extLst>
          </p:cNvPr>
          <p:cNvSpPr>
            <a:spLocks noGrp="1"/>
          </p:cNvSpPr>
          <p:nvPr>
            <p:ph idx="1"/>
          </p:nvPr>
        </p:nvSpPr>
        <p:spPr/>
        <p:txBody>
          <a:bodyPr/>
          <a:lstStyle/>
          <a:p>
            <a:r>
              <a:rPr lang="pl-PL" b="0" i="0" dirty="0">
                <a:solidFill>
                  <a:srgbClr val="89864F"/>
                </a:solidFill>
                <a:effectLst/>
                <a:latin typeface="Arial" panose="020B0604020202020204" pitchFamily="34" charset="0"/>
              </a:rPr>
              <a:t>sprawiedliwy, sprytny, stały, stanowczy, staranny, stronniczy, subtelny, sumienny, surowy, sympatyczny,  szczęśliwy, szczodry, szlachetny, szorstki, szybki, śliczny, śmiały, śmieszny, światowy,  tajemniczy, taktowny, tchórzliwy, tępy, tolerancyjny, towarzyski, tradycyjny, troskliwy, trudny, trzeźwy, twardy, twórczy, ubogi, uczciwy, uczony, uczuciowy, ufny, ugodowy, uległy, uparty, uroczy, urodziwy, uszczypliwy, utalentowany, uważny, uzdolniony, waleczny, wartościowy, wesoły, wielkoduszny, wierny, wierzący, władczy, wrażliwy, wspaniałomyślny, wstydliwy, wścibski, wulgarny, wykształcony, wyniosły, wyrachowany (perfidny)</a:t>
            </a:r>
            <a:endParaRPr lang="pl-PL" dirty="0"/>
          </a:p>
        </p:txBody>
      </p:sp>
    </p:spTree>
    <p:extLst>
      <p:ext uri="{BB962C8B-B14F-4D97-AF65-F5344CB8AC3E}">
        <p14:creationId xmlns:p14="http://schemas.microsoft.com/office/powerpoint/2010/main" val="1337434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CD2B2CE-2C55-4796-88E6-C486C6E9D04A}"/>
              </a:ext>
            </a:extLst>
          </p:cNvPr>
          <p:cNvSpPr>
            <a:spLocks noGrp="1"/>
          </p:cNvSpPr>
          <p:nvPr>
            <p:ph type="title"/>
          </p:nvPr>
        </p:nvSpPr>
        <p:spPr>
          <a:xfrm>
            <a:off x="1451579" y="804519"/>
            <a:ext cx="9603275" cy="1049235"/>
          </a:xfrm>
        </p:spPr>
        <p:txBody>
          <a:bodyPr/>
          <a:lstStyle/>
          <a:p>
            <a:r>
              <a:rPr lang="pl-PL" dirty="0"/>
              <a:t>Używaj pisząc charakterystykę</a:t>
            </a:r>
          </a:p>
        </p:txBody>
      </p:sp>
      <p:sp>
        <p:nvSpPr>
          <p:cNvPr id="3" name="Symbol zastępczy zawartości 2">
            <a:extLst>
              <a:ext uri="{FF2B5EF4-FFF2-40B4-BE49-F238E27FC236}">
                <a16:creationId xmlns:a16="http://schemas.microsoft.com/office/drawing/2014/main" id="{39973B0E-B72C-4722-A731-36BEC34C0509}"/>
              </a:ext>
            </a:extLst>
          </p:cNvPr>
          <p:cNvSpPr>
            <a:spLocks noGrp="1"/>
          </p:cNvSpPr>
          <p:nvPr>
            <p:ph idx="1"/>
          </p:nvPr>
        </p:nvSpPr>
        <p:spPr>
          <a:xfrm>
            <a:off x="1451579" y="2015732"/>
            <a:ext cx="9603275" cy="3450613"/>
          </a:xfrm>
        </p:spPr>
        <p:txBody>
          <a:bodyPr>
            <a:normAutofit/>
          </a:bodyPr>
          <a:lstStyle/>
          <a:p>
            <a:r>
              <a:rPr lang="pl-PL" dirty="0"/>
              <a:t>Moim zdaniem                                           Uważam, że</a:t>
            </a:r>
          </a:p>
          <a:p>
            <a:r>
              <a:rPr lang="pl-PL" dirty="0"/>
              <a:t>Według mnie            Tomek jest…               Sądzę, że</a:t>
            </a:r>
          </a:p>
          <a:p>
            <a:r>
              <a:rPr lang="pl-PL" dirty="0"/>
              <a:t>Zdaniem Ewy                                              Myślę, że                     Ania jest…..    </a:t>
            </a:r>
          </a:p>
          <a:p>
            <a:r>
              <a:rPr lang="pl-PL" dirty="0"/>
              <a:t>Według Michała                                           Wydaje mi się ,że</a:t>
            </a:r>
          </a:p>
          <a:p>
            <a:r>
              <a:rPr lang="pl-PL" dirty="0"/>
              <a:t>                                                                   Mam wrażenie ,  że</a:t>
            </a:r>
          </a:p>
          <a:p>
            <a:endParaRPr lang="pl-PL" dirty="0"/>
          </a:p>
        </p:txBody>
      </p:sp>
    </p:spTree>
    <p:extLst>
      <p:ext uri="{BB962C8B-B14F-4D97-AF65-F5344CB8AC3E}">
        <p14:creationId xmlns:p14="http://schemas.microsoft.com/office/powerpoint/2010/main" val="278996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7D1C82-4C61-4B03-AB0D-0E73C5B689D1}"/>
              </a:ext>
            </a:extLst>
          </p:cNvPr>
          <p:cNvSpPr>
            <a:spLocks noGrp="1"/>
          </p:cNvSpPr>
          <p:nvPr>
            <p:ph type="title"/>
          </p:nvPr>
        </p:nvSpPr>
        <p:spPr/>
        <p:txBody>
          <a:bodyPr/>
          <a:lstStyle/>
          <a:p>
            <a:r>
              <a:rPr lang="pl-PL" dirty="0"/>
              <a:t>Przykładowa charakterystyka</a:t>
            </a:r>
          </a:p>
        </p:txBody>
      </p:sp>
      <p:sp>
        <p:nvSpPr>
          <p:cNvPr id="3" name="Symbol zastępczy zawartości 2">
            <a:extLst>
              <a:ext uri="{FF2B5EF4-FFF2-40B4-BE49-F238E27FC236}">
                <a16:creationId xmlns:a16="http://schemas.microsoft.com/office/drawing/2014/main" id="{2D302F33-3A29-4D29-A763-AEE501380FF3}"/>
              </a:ext>
            </a:extLst>
          </p:cNvPr>
          <p:cNvSpPr>
            <a:spLocks noGrp="1"/>
          </p:cNvSpPr>
          <p:nvPr>
            <p:ph idx="1"/>
          </p:nvPr>
        </p:nvSpPr>
        <p:spPr/>
        <p:txBody>
          <a:bodyPr/>
          <a:lstStyle/>
          <a:p>
            <a:r>
              <a:rPr lang="pl-PL" dirty="0"/>
              <a:t>     Jedną z najważniejszych osób w moim życiu jest Aneta, moja przyjaciółka, która uczy matematyki w liceum . Znamy się krótko, ale mam wrażenie , że wiemy o sobie wszystko.</a:t>
            </a:r>
          </a:p>
          <a:p>
            <a:r>
              <a:rPr lang="pl-PL" dirty="0"/>
              <a:t>Aneta ma 28 lat, jest średniego wzrostu i drobnej budowy ciała. Swoje długie jasne włosy czesze w kucyk, a piwne oczy i wąskie usta podkreśla delikatnym makijażem. Moja przyjaciółka uwielbia ubierać się na sportowo, ale do pracy nosi gustowne kostiumy i buty na wysokich obcasach. Jest zawsze zadbana, umalowana i elegancka.</a:t>
            </a:r>
          </a:p>
          <a:p>
            <a:r>
              <a:rPr lang="pl-PL" dirty="0"/>
              <a:t>   Wydaje mi się ,że największą zaletą Anety jest poczucie humoru. Poza tym jest ciepłą i życzliwą osobą, która ma w sobie dużo optymizmu.</a:t>
            </a:r>
          </a:p>
        </p:txBody>
      </p:sp>
    </p:spTree>
    <p:extLst>
      <p:ext uri="{BB962C8B-B14F-4D97-AF65-F5344CB8AC3E}">
        <p14:creationId xmlns:p14="http://schemas.microsoft.com/office/powerpoint/2010/main" val="3801483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3CEB3C6E-E1F1-4105-9038-F19AAA75AA7B}"/>
              </a:ext>
            </a:extLst>
          </p:cNvPr>
          <p:cNvSpPr>
            <a:spLocks noGrp="1"/>
          </p:cNvSpPr>
          <p:nvPr>
            <p:ph idx="1"/>
          </p:nvPr>
        </p:nvSpPr>
        <p:spPr/>
        <p:txBody>
          <a:bodyPr/>
          <a:lstStyle/>
          <a:p>
            <a:r>
              <a:rPr lang="pl-PL" dirty="0"/>
              <a:t>Współpracownicy cenią ją za to ,że jest solidna i obowiązkowa . Z zaangażowaniem wykonuje wszystkie zadania w pracy i potrafi rozwiązać każdy problem.</a:t>
            </a:r>
          </a:p>
          <a:p>
            <a:r>
              <a:rPr lang="pl-PL" dirty="0"/>
              <a:t>Jej pasją jest dietetyka. Studiuje zaocznie i poświęca na naukę prawie każdy weekend. Układa jadłospisy i czyta książki o zdrowym odżywianiu. Natomiast czas wolny Aneta najchętniej spędza z rodziną w domku na Mazurach. Tam jest jej azyl, miejsce , w którym może odpocząć po intensywnych tygodniach w pracy.</a:t>
            </a:r>
          </a:p>
          <a:p>
            <a:r>
              <a:rPr lang="pl-PL" dirty="0"/>
              <a:t>     Z pewnością miałam szczęście ,że poznałam Anetę. Ta przyjaźń daje mi dużo radości i mam nadzieję ,że przed nami jeszcze wiele wspólnych chwil.</a:t>
            </a:r>
          </a:p>
        </p:txBody>
      </p:sp>
    </p:spTree>
    <p:extLst>
      <p:ext uri="{BB962C8B-B14F-4D97-AF65-F5344CB8AC3E}">
        <p14:creationId xmlns:p14="http://schemas.microsoft.com/office/powerpoint/2010/main" val="2155639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DE0287-981F-46BB-9A2D-E9F494840FC9}"/>
              </a:ext>
            </a:extLst>
          </p:cNvPr>
          <p:cNvSpPr>
            <a:spLocks noGrp="1"/>
          </p:cNvSpPr>
          <p:nvPr>
            <p:ph type="title"/>
          </p:nvPr>
        </p:nvSpPr>
        <p:spPr/>
        <p:txBody>
          <a:bodyPr/>
          <a:lstStyle/>
          <a:p>
            <a:r>
              <a:rPr lang="pl-PL" dirty="0"/>
              <a:t>Opowiadanie</a:t>
            </a:r>
          </a:p>
        </p:txBody>
      </p:sp>
      <p:sp>
        <p:nvSpPr>
          <p:cNvPr id="3" name="Symbol zastępczy zawartości 2">
            <a:extLst>
              <a:ext uri="{FF2B5EF4-FFF2-40B4-BE49-F238E27FC236}">
                <a16:creationId xmlns:a16="http://schemas.microsoft.com/office/drawing/2014/main" id="{FB83C351-14F0-4A6A-94A7-C1E397928851}"/>
              </a:ext>
            </a:extLst>
          </p:cNvPr>
          <p:cNvSpPr>
            <a:spLocks noGrp="1"/>
          </p:cNvSpPr>
          <p:nvPr>
            <p:ph idx="1"/>
          </p:nvPr>
        </p:nvSpPr>
        <p:spPr/>
        <p:txBody>
          <a:bodyPr/>
          <a:lstStyle/>
          <a:p>
            <a:r>
              <a:rPr lang="pl-PL" dirty="0"/>
              <a:t>Opowiadanie to krótka historia , w której pojawia się ciekawe zdarzenie, przygoda . Zwykle piszemy je w pierwszej osobie ( pojechałam , pojechaliśmy ) i w czasie przeszłym.</a:t>
            </a:r>
          </a:p>
          <a:p>
            <a:r>
              <a:rPr lang="pl-PL" dirty="0"/>
              <a:t>Budowa opowiadania</a:t>
            </a:r>
          </a:p>
          <a:p>
            <a:r>
              <a:rPr lang="pl-PL" dirty="0"/>
              <a:t>1.Wprowadzenie- początek historii.</a:t>
            </a:r>
          </a:p>
          <a:p>
            <a:r>
              <a:rPr lang="pl-PL" dirty="0"/>
              <a:t>-czas-kiedy ?</a:t>
            </a:r>
          </a:p>
          <a:p>
            <a:r>
              <a:rPr lang="pl-PL" dirty="0"/>
              <a:t>-miejsce- dokąd ? gdzie ?</a:t>
            </a:r>
          </a:p>
          <a:p>
            <a:r>
              <a:rPr lang="pl-PL" dirty="0"/>
              <a:t>- dlaczego ?</a:t>
            </a:r>
          </a:p>
          <a:p>
            <a:endParaRPr lang="pl-PL" dirty="0"/>
          </a:p>
        </p:txBody>
      </p:sp>
    </p:spTree>
    <p:extLst>
      <p:ext uri="{BB962C8B-B14F-4D97-AF65-F5344CB8AC3E}">
        <p14:creationId xmlns:p14="http://schemas.microsoft.com/office/powerpoint/2010/main" val="3607793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ytuł 1">
            <a:extLst>
              <a:ext uri="{FF2B5EF4-FFF2-40B4-BE49-F238E27FC236}">
                <a16:creationId xmlns:a16="http://schemas.microsoft.com/office/drawing/2014/main" id="{60A0313D-B54F-4521-9634-B25294E6377F}"/>
              </a:ext>
            </a:extLst>
          </p:cNvPr>
          <p:cNvSpPr>
            <a:spLocks noGrp="1"/>
          </p:cNvSpPr>
          <p:nvPr>
            <p:ph type="title"/>
          </p:nvPr>
        </p:nvSpPr>
        <p:spPr>
          <a:xfrm>
            <a:off x="1451579" y="2303047"/>
            <a:ext cx="3272093" cy="2674198"/>
          </a:xfrm>
        </p:spPr>
        <p:txBody>
          <a:bodyPr anchor="t">
            <a:normAutofit/>
          </a:bodyPr>
          <a:lstStyle/>
          <a:p>
            <a:r>
              <a:rPr lang="pl-PL" dirty="0"/>
              <a:t>Słowo  wstępne</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ymbol zastępczy zawartości 2">
            <a:extLst>
              <a:ext uri="{FF2B5EF4-FFF2-40B4-BE49-F238E27FC236}">
                <a16:creationId xmlns:a16="http://schemas.microsoft.com/office/drawing/2014/main" id="{3FC77FDF-B6F6-4D6A-ADF7-069A06C793CF}"/>
              </a:ext>
            </a:extLst>
          </p:cNvPr>
          <p:cNvGraphicFramePr>
            <a:graphicFrameLocks noGrp="1"/>
          </p:cNvGraphicFramePr>
          <p:nvPr>
            <p:ph idx="1"/>
            <p:extLst>
              <p:ext uri="{D42A27DB-BD31-4B8C-83A1-F6EECF244321}">
                <p14:modId xmlns:p14="http://schemas.microsoft.com/office/powerpoint/2010/main" val="701751568"/>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0366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589B8-C35C-4C01-8088-F77B0649C68E}"/>
              </a:ext>
            </a:extLst>
          </p:cNvPr>
          <p:cNvSpPr>
            <a:spLocks noGrp="1"/>
          </p:cNvSpPr>
          <p:nvPr>
            <p:ph type="title"/>
          </p:nvPr>
        </p:nvSpPr>
        <p:spPr/>
        <p:txBody>
          <a:bodyPr/>
          <a:lstStyle/>
          <a:p>
            <a:r>
              <a:rPr lang="pl-PL" dirty="0" err="1"/>
              <a:t>c.d</a:t>
            </a:r>
            <a:endParaRPr lang="pl-PL" dirty="0"/>
          </a:p>
        </p:txBody>
      </p:sp>
      <p:sp>
        <p:nvSpPr>
          <p:cNvPr id="3" name="Symbol zastępczy zawartości 2">
            <a:extLst>
              <a:ext uri="{FF2B5EF4-FFF2-40B4-BE49-F238E27FC236}">
                <a16:creationId xmlns:a16="http://schemas.microsoft.com/office/drawing/2014/main" id="{B858574C-1DCB-4D31-B73A-3C1CF976DDC3}"/>
              </a:ext>
            </a:extLst>
          </p:cNvPr>
          <p:cNvSpPr>
            <a:spLocks noGrp="1"/>
          </p:cNvSpPr>
          <p:nvPr>
            <p:ph idx="1"/>
          </p:nvPr>
        </p:nvSpPr>
        <p:spPr/>
        <p:txBody>
          <a:bodyPr/>
          <a:lstStyle/>
          <a:p>
            <a:r>
              <a:rPr lang="pl-PL" dirty="0"/>
              <a:t>2. Przygoda- ciekawe zdarzenie .                3.Podsumowanie- refleksje</a:t>
            </a:r>
          </a:p>
          <a:p>
            <a:r>
              <a:rPr lang="pl-PL" dirty="0"/>
              <a:t>- Co się stało ?                                          - Co sądzę o tej historii ?</a:t>
            </a:r>
          </a:p>
          <a:p>
            <a:r>
              <a:rPr lang="pl-PL" dirty="0"/>
              <a:t>-Kiedy to się stało ?                                   -Jakie były/są jej konsekwencje ?</a:t>
            </a:r>
          </a:p>
          <a:p>
            <a:r>
              <a:rPr lang="pl-PL" dirty="0"/>
              <a:t>-Gdzie to się stało ?                                   - Co mi dało to doświadczenie ?</a:t>
            </a:r>
          </a:p>
          <a:p>
            <a:r>
              <a:rPr lang="pl-PL" dirty="0"/>
              <a:t>- W jakiej sytuacji ?</a:t>
            </a:r>
          </a:p>
          <a:p>
            <a:r>
              <a:rPr lang="pl-PL" dirty="0"/>
              <a:t>- Jak się skończyła ta przygoda ? </a:t>
            </a:r>
          </a:p>
        </p:txBody>
      </p:sp>
    </p:spTree>
    <p:extLst>
      <p:ext uri="{BB962C8B-B14F-4D97-AF65-F5344CB8AC3E}">
        <p14:creationId xmlns:p14="http://schemas.microsoft.com/office/powerpoint/2010/main" val="3280662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61D75F-7879-4537-BE05-AAEA0F705D50}"/>
              </a:ext>
            </a:extLst>
          </p:cNvPr>
          <p:cNvSpPr>
            <a:spLocks noGrp="1"/>
          </p:cNvSpPr>
          <p:nvPr>
            <p:ph type="title"/>
          </p:nvPr>
        </p:nvSpPr>
        <p:spPr>
          <a:xfrm>
            <a:off x="1451579" y="804519"/>
            <a:ext cx="9603275" cy="1049235"/>
          </a:xfrm>
        </p:spPr>
        <p:txBody>
          <a:bodyPr>
            <a:normAutofit/>
          </a:bodyPr>
          <a:lstStyle/>
          <a:p>
            <a:r>
              <a:rPr lang="pl-PL" dirty="0"/>
              <a:t>Wyrażenia i zwroty stosowane w opowiadaniu</a:t>
            </a:r>
          </a:p>
        </p:txBody>
      </p:sp>
      <p:sp>
        <p:nvSpPr>
          <p:cNvPr id="9" name="Content Placeholder 8">
            <a:extLst>
              <a:ext uri="{FF2B5EF4-FFF2-40B4-BE49-F238E27FC236}">
                <a16:creationId xmlns:a16="http://schemas.microsoft.com/office/drawing/2014/main" id="{EC0F2807-281F-45DE-B371-579C81C9097E}"/>
              </a:ext>
            </a:extLst>
          </p:cNvPr>
          <p:cNvSpPr>
            <a:spLocks noGrp="1"/>
          </p:cNvSpPr>
          <p:nvPr>
            <p:ph idx="1"/>
          </p:nvPr>
        </p:nvSpPr>
        <p:spPr>
          <a:xfrm>
            <a:off x="1451579" y="2015734"/>
            <a:ext cx="5435733" cy="3450613"/>
          </a:xfrm>
        </p:spPr>
        <p:txBody>
          <a:bodyPr>
            <a:normAutofit/>
          </a:bodyPr>
          <a:lstStyle/>
          <a:p>
            <a:r>
              <a:rPr lang="pl-PL" u="sng" dirty="0"/>
              <a:t>Kiedy to było ?</a:t>
            </a:r>
          </a:p>
          <a:p>
            <a:r>
              <a:rPr lang="pl-PL" b="1" dirty="0"/>
              <a:t>Wstęp- </a:t>
            </a:r>
            <a:r>
              <a:rPr lang="pl-PL" dirty="0"/>
              <a:t>wprowadzenie do historii.</a:t>
            </a:r>
          </a:p>
          <a:p>
            <a:r>
              <a:rPr lang="pl-PL" dirty="0"/>
              <a:t>Pewnego ( + D.) dnia/ranka/ wieczora/ razu…</a:t>
            </a:r>
          </a:p>
          <a:p>
            <a:r>
              <a:rPr lang="pl-PL" dirty="0"/>
              <a:t>Wczoraj…</a:t>
            </a:r>
          </a:p>
          <a:p>
            <a:r>
              <a:rPr lang="pl-PL" dirty="0"/>
              <a:t>Przedwczoraj…</a:t>
            </a:r>
          </a:p>
          <a:p>
            <a:r>
              <a:rPr lang="pl-PL" dirty="0"/>
              <a:t>Tydzień /miesiąc/rok                / temu….</a:t>
            </a:r>
          </a:p>
          <a:p>
            <a:r>
              <a:rPr lang="pl-PL" dirty="0"/>
              <a:t>Kilka tygodni/ miesięcy /lat</a:t>
            </a:r>
            <a:endParaRPr lang="en-US" dirty="0"/>
          </a:p>
        </p:txBody>
      </p:sp>
      <p:grpSp>
        <p:nvGrpSpPr>
          <p:cNvPr id="16" name="Group 11">
            <a:extLst>
              <a:ext uri="{FF2B5EF4-FFF2-40B4-BE49-F238E27FC236}">
                <a16:creationId xmlns:a16="http://schemas.microsoft.com/office/drawing/2014/main" id="{FEB7DF70-0A31-4A61-9C8B-3333776A1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90413" y="2012810"/>
            <a:ext cx="3668069" cy="3453535"/>
            <a:chOff x="7807230" y="2012810"/>
            <a:chExt cx="3251252" cy="3459865"/>
          </a:xfrm>
        </p:grpSpPr>
        <p:sp>
          <p:nvSpPr>
            <p:cNvPr id="13" name="Rectangle 12">
              <a:extLst>
                <a:ext uri="{FF2B5EF4-FFF2-40B4-BE49-F238E27FC236}">
                  <a16:creationId xmlns:a16="http://schemas.microsoft.com/office/drawing/2014/main" id="{47926867-8D58-4875-8B76-E87E5BE82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A9F6663C-0F32-4FB9-B549-C2757F49F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Symbol zastępczy zawartości 4" descr="Matka i córka czytające książkę w łóżku">
            <a:extLst>
              <a:ext uri="{FF2B5EF4-FFF2-40B4-BE49-F238E27FC236}">
                <a16:creationId xmlns:a16="http://schemas.microsoft.com/office/drawing/2014/main" id="{B40FD594-F293-4F18-AE50-16B8D5218CB3}"/>
              </a:ext>
            </a:extLst>
          </p:cNvPr>
          <p:cNvPicPr>
            <a:picLocks noChangeAspect="1"/>
          </p:cNvPicPr>
          <p:nvPr/>
        </p:nvPicPr>
        <p:blipFill rotWithShape="1">
          <a:blip r:embed="rId2">
            <a:extLst>
              <a:ext uri="{28A0092B-C50C-407E-A947-70E740481C1C}">
                <a14:useLocalDpi xmlns:a14="http://schemas.microsoft.com/office/drawing/2010/main" val="0"/>
              </a:ext>
            </a:extLst>
          </a:blip>
          <a:srcRect l="26539" r="2170" b="3"/>
          <a:stretch/>
        </p:blipFill>
        <p:spPr>
          <a:xfrm>
            <a:off x="7554139" y="2174242"/>
            <a:ext cx="3336989" cy="3124351"/>
          </a:xfrm>
          <a:prstGeom prst="rect">
            <a:avLst/>
          </a:prstGeom>
        </p:spPr>
      </p:pic>
    </p:spTree>
    <p:extLst>
      <p:ext uri="{BB962C8B-B14F-4D97-AF65-F5344CB8AC3E}">
        <p14:creationId xmlns:p14="http://schemas.microsoft.com/office/powerpoint/2010/main" val="55303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DAC7C87-65B4-4992-8083-ED5630A0CA91}"/>
              </a:ext>
            </a:extLst>
          </p:cNvPr>
          <p:cNvSpPr>
            <a:spLocks noGrp="1"/>
          </p:cNvSpPr>
          <p:nvPr>
            <p:ph type="title"/>
          </p:nvPr>
        </p:nvSpPr>
        <p:spPr/>
        <p:txBody>
          <a:bodyPr/>
          <a:lstStyle/>
          <a:p>
            <a:r>
              <a:rPr lang="pl-PL" dirty="0"/>
              <a:t>Wyrażenia i zwroty</a:t>
            </a:r>
          </a:p>
        </p:txBody>
      </p:sp>
      <p:sp>
        <p:nvSpPr>
          <p:cNvPr id="3" name="Symbol zastępczy zawartości 2">
            <a:extLst>
              <a:ext uri="{FF2B5EF4-FFF2-40B4-BE49-F238E27FC236}">
                <a16:creationId xmlns:a16="http://schemas.microsoft.com/office/drawing/2014/main" id="{FCADDDD3-9A80-445F-ADAB-1ACDAAD74B56}"/>
              </a:ext>
            </a:extLst>
          </p:cNvPr>
          <p:cNvSpPr>
            <a:spLocks noGrp="1"/>
          </p:cNvSpPr>
          <p:nvPr>
            <p:ph idx="1"/>
          </p:nvPr>
        </p:nvSpPr>
        <p:spPr/>
        <p:txBody>
          <a:bodyPr/>
          <a:lstStyle/>
          <a:p>
            <a:r>
              <a:rPr lang="pl-PL" dirty="0"/>
              <a:t>W (+ B.) – zeszły weekend …              W (+ </a:t>
            </a:r>
            <a:r>
              <a:rPr lang="pl-PL" dirty="0" err="1"/>
              <a:t>Msc</a:t>
            </a:r>
            <a:r>
              <a:rPr lang="pl-PL" dirty="0"/>
              <a:t>.)- zeszłym tygodniu/ miesiącu/ roku…</a:t>
            </a:r>
          </a:p>
          <a:p>
            <a:r>
              <a:rPr lang="pl-PL" dirty="0"/>
              <a:t>W(+ B.) – zeszłą sobotę                        W (+ </a:t>
            </a:r>
            <a:r>
              <a:rPr lang="pl-PL" dirty="0" err="1"/>
              <a:t>Msc</a:t>
            </a:r>
            <a:r>
              <a:rPr lang="pl-PL" dirty="0"/>
              <a:t>.)- maju /czerwcu/ listopadzie…</a:t>
            </a:r>
          </a:p>
          <a:p>
            <a:r>
              <a:rPr lang="pl-PL" dirty="0"/>
              <a:t>Podczas (+D.) wakacji/ urlopu/ pobytu w Gdańsku…</a:t>
            </a:r>
          </a:p>
          <a:p>
            <a:r>
              <a:rPr lang="pl-PL" dirty="0"/>
              <a:t>Na początku (+ D.) – maja/ wakacji…</a:t>
            </a:r>
          </a:p>
          <a:p>
            <a:r>
              <a:rPr lang="pl-PL" dirty="0"/>
              <a:t>Jesienią – tego roku/ zeszłego roku</a:t>
            </a:r>
          </a:p>
          <a:p>
            <a:r>
              <a:rPr lang="pl-PL" dirty="0"/>
              <a:t>Wiosną – tego roku/ zeszłego roku</a:t>
            </a:r>
          </a:p>
          <a:p>
            <a:r>
              <a:rPr lang="pl-PL" dirty="0"/>
              <a:t>Zimą – tego roku/ zeszłego roku</a:t>
            </a:r>
          </a:p>
        </p:txBody>
      </p:sp>
    </p:spTree>
    <p:extLst>
      <p:ext uri="{BB962C8B-B14F-4D97-AF65-F5344CB8AC3E}">
        <p14:creationId xmlns:p14="http://schemas.microsoft.com/office/powerpoint/2010/main" val="3769775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CFF3155-EE8B-49FB-B3E6-557533CA9239}"/>
              </a:ext>
            </a:extLst>
          </p:cNvPr>
          <p:cNvSpPr>
            <a:spLocks noGrp="1"/>
          </p:cNvSpPr>
          <p:nvPr>
            <p:ph type="title"/>
          </p:nvPr>
        </p:nvSpPr>
        <p:spPr/>
        <p:txBody>
          <a:bodyPr>
            <a:normAutofit/>
          </a:bodyPr>
          <a:lstStyle/>
          <a:p>
            <a:r>
              <a:rPr lang="pl-PL" sz="2800" dirty="0"/>
              <a:t>Rozwinięcie- określenie następstwa czasu , Przedstawienie kolejnych zdarzeń</a:t>
            </a:r>
          </a:p>
        </p:txBody>
      </p:sp>
      <p:sp>
        <p:nvSpPr>
          <p:cNvPr id="3" name="Symbol zastępczy zawartości 2">
            <a:extLst>
              <a:ext uri="{FF2B5EF4-FFF2-40B4-BE49-F238E27FC236}">
                <a16:creationId xmlns:a16="http://schemas.microsoft.com/office/drawing/2014/main" id="{F3B8AE47-210D-472B-B0F6-B4A9D08B2DE1}"/>
              </a:ext>
            </a:extLst>
          </p:cNvPr>
          <p:cNvSpPr>
            <a:spLocks noGrp="1"/>
          </p:cNvSpPr>
          <p:nvPr>
            <p:ph idx="1"/>
          </p:nvPr>
        </p:nvSpPr>
        <p:spPr/>
        <p:txBody>
          <a:bodyPr/>
          <a:lstStyle/>
          <a:p>
            <a:r>
              <a:rPr lang="pl-PL" dirty="0"/>
              <a:t>Co było dalej ? Co się stało ? Co się wydarzyło ?</a:t>
            </a:r>
          </a:p>
          <a:p>
            <a:r>
              <a:rPr lang="pl-PL" dirty="0"/>
              <a:t>Pierwszego(+D.)- dnia pobytu w Gdańsku/ nad morzem/ w górach…</a:t>
            </a:r>
          </a:p>
          <a:p>
            <a:r>
              <a:rPr lang="pl-PL" dirty="0"/>
              <a:t>Ostatniego (+ D.)- dnia pobytu w Gdańsku/ nad morzem/ w górach…</a:t>
            </a:r>
          </a:p>
          <a:p>
            <a:r>
              <a:rPr lang="pl-PL" dirty="0"/>
              <a:t>Najpierw- Potem/ Później/ Następnie / Na koniec…          Jednocześnie…</a:t>
            </a:r>
          </a:p>
          <a:p>
            <a:pPr marL="0" indent="0">
              <a:buNone/>
            </a:pPr>
            <a:r>
              <a:rPr lang="pl-PL" dirty="0"/>
              <a:t>  Nagle/ wtem/ nieoczekiwanie                                          Kiedy tylko…</a:t>
            </a:r>
          </a:p>
          <a:p>
            <a:pPr marL="0" indent="0">
              <a:buNone/>
            </a:pPr>
            <a:r>
              <a:rPr lang="pl-PL" dirty="0"/>
              <a:t>W (+</a:t>
            </a:r>
            <a:r>
              <a:rPr lang="pl-PL" dirty="0" err="1"/>
              <a:t>Msc</a:t>
            </a:r>
            <a:r>
              <a:rPr lang="pl-PL" dirty="0"/>
              <a:t>.)- pewnej chwili / pewnym momencie…</a:t>
            </a:r>
          </a:p>
          <a:p>
            <a:pPr marL="0" indent="0">
              <a:buNone/>
            </a:pPr>
            <a:r>
              <a:rPr lang="pl-PL" dirty="0"/>
              <a:t>W (+</a:t>
            </a:r>
            <a:r>
              <a:rPr lang="pl-PL" dirty="0" err="1"/>
              <a:t>Msc</a:t>
            </a:r>
            <a:r>
              <a:rPr lang="pl-PL" dirty="0"/>
              <a:t>.)- tej samej chwili/ tym samym momencie…</a:t>
            </a:r>
          </a:p>
        </p:txBody>
      </p:sp>
    </p:spTree>
    <p:extLst>
      <p:ext uri="{BB962C8B-B14F-4D97-AF65-F5344CB8AC3E}">
        <p14:creationId xmlns:p14="http://schemas.microsoft.com/office/powerpoint/2010/main" val="3854266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4418E7-5E4F-4AC6-9899-13D4A4F34E0F}"/>
              </a:ext>
            </a:extLst>
          </p:cNvPr>
          <p:cNvSpPr>
            <a:spLocks noGrp="1"/>
          </p:cNvSpPr>
          <p:nvPr>
            <p:ph type="title"/>
          </p:nvPr>
        </p:nvSpPr>
        <p:spPr/>
        <p:txBody>
          <a:bodyPr/>
          <a:lstStyle/>
          <a:p>
            <a:r>
              <a:rPr lang="pl-PL" dirty="0"/>
              <a:t>Zakończenie – podsumowanie, wnioski, konsekwencje</a:t>
            </a:r>
          </a:p>
        </p:txBody>
      </p:sp>
      <p:sp>
        <p:nvSpPr>
          <p:cNvPr id="3" name="Symbol zastępczy zawartości 2">
            <a:extLst>
              <a:ext uri="{FF2B5EF4-FFF2-40B4-BE49-F238E27FC236}">
                <a16:creationId xmlns:a16="http://schemas.microsoft.com/office/drawing/2014/main" id="{FE81ACB6-0348-4E68-9E3E-F368FFE1A964}"/>
              </a:ext>
            </a:extLst>
          </p:cNvPr>
          <p:cNvSpPr>
            <a:spLocks noGrp="1"/>
          </p:cNvSpPr>
          <p:nvPr>
            <p:ph idx="1"/>
          </p:nvPr>
        </p:nvSpPr>
        <p:spPr/>
        <p:txBody>
          <a:bodyPr/>
          <a:lstStyle/>
          <a:p>
            <a:r>
              <a:rPr lang="pl-PL" b="1" dirty="0"/>
              <a:t>Jak  to się skończyło </a:t>
            </a:r>
            <a:r>
              <a:rPr lang="pl-PL" dirty="0"/>
              <a:t>?</a:t>
            </a:r>
          </a:p>
          <a:p>
            <a:r>
              <a:rPr lang="pl-PL" dirty="0"/>
              <a:t>Odtąd…                                           Na szczęście wszystko dobrze się skończyło !</a:t>
            </a:r>
          </a:p>
          <a:p>
            <a:r>
              <a:rPr lang="pl-PL" dirty="0"/>
              <a:t>Od tego czasu/dnia…</a:t>
            </a:r>
          </a:p>
          <a:p>
            <a:r>
              <a:rPr lang="pl-PL" dirty="0"/>
              <a:t>Od tej chwili…</a:t>
            </a:r>
          </a:p>
          <a:p>
            <a:r>
              <a:rPr lang="pl-PL" dirty="0"/>
              <a:t>To był niezapomniany dzień/ weekend /wyjazd</a:t>
            </a:r>
          </a:p>
          <a:p>
            <a:r>
              <a:rPr lang="pl-PL" dirty="0"/>
              <a:t>Nigdy nie zapomnę tego dnia/ weekendu/ wyjazdu.</a:t>
            </a:r>
          </a:p>
          <a:p>
            <a:r>
              <a:rPr lang="pl-PL" dirty="0"/>
              <a:t>To była naprawdę niezwykła przygoda/ fascynująca podróż</a:t>
            </a:r>
          </a:p>
        </p:txBody>
      </p:sp>
    </p:spTree>
    <p:extLst>
      <p:ext uri="{BB962C8B-B14F-4D97-AF65-F5344CB8AC3E}">
        <p14:creationId xmlns:p14="http://schemas.microsoft.com/office/powerpoint/2010/main" val="2847077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ytuł 1">
            <a:extLst>
              <a:ext uri="{FF2B5EF4-FFF2-40B4-BE49-F238E27FC236}">
                <a16:creationId xmlns:a16="http://schemas.microsoft.com/office/drawing/2014/main" id="{5B9B206B-4EAB-4B66-9528-A616372EED46}"/>
              </a:ext>
            </a:extLst>
          </p:cNvPr>
          <p:cNvSpPr>
            <a:spLocks noGrp="1"/>
          </p:cNvSpPr>
          <p:nvPr>
            <p:ph type="title"/>
          </p:nvPr>
        </p:nvSpPr>
        <p:spPr>
          <a:xfrm>
            <a:off x="1451580" y="804520"/>
            <a:ext cx="3530157" cy="1049235"/>
          </a:xfrm>
        </p:spPr>
        <p:txBody>
          <a:bodyPr>
            <a:normAutofit/>
          </a:bodyPr>
          <a:lstStyle/>
          <a:p>
            <a:r>
              <a:rPr lang="pl-PL" dirty="0"/>
              <a:t>Wakacyjna przygoda</a:t>
            </a:r>
          </a:p>
        </p:txBody>
      </p:sp>
      <p:sp>
        <p:nvSpPr>
          <p:cNvPr id="16" name="Rectangle 15">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7CE85CAD-8567-405E-BD14-A2E0B96EBA0F}"/>
              </a:ext>
            </a:extLst>
          </p:cNvPr>
          <p:cNvSpPr>
            <a:spLocks noGrp="1"/>
          </p:cNvSpPr>
          <p:nvPr>
            <p:ph idx="1"/>
          </p:nvPr>
        </p:nvSpPr>
        <p:spPr>
          <a:xfrm>
            <a:off x="1451581" y="2015732"/>
            <a:ext cx="3526523" cy="3450613"/>
          </a:xfrm>
        </p:spPr>
        <p:txBody>
          <a:bodyPr>
            <a:normAutofit/>
          </a:bodyPr>
          <a:lstStyle/>
          <a:p>
            <a:r>
              <a:rPr lang="pl-PL" dirty="0"/>
              <a:t>  Ostatniego lata całą rodziną pojechaliśmy na wakacje nad jezioro Śniardwy .  Zwykle jeździliśmy albo nad morze, albo w góry, ale tym razem mój mąż bardzo chciał popływać kajakiem.</a:t>
            </a:r>
            <a:endParaRPr lang="en-US" dirty="0"/>
          </a:p>
        </p:txBody>
      </p:sp>
      <p:grpSp>
        <p:nvGrpSpPr>
          <p:cNvPr id="18" name="Group 17">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9" name="Rectangle 18">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Symbol zastępczy zawartości 4" descr="Drzewo na góry">
            <a:extLst>
              <a:ext uri="{FF2B5EF4-FFF2-40B4-BE49-F238E27FC236}">
                <a16:creationId xmlns:a16="http://schemas.microsoft.com/office/drawing/2014/main" id="{2BE8E44C-79BC-4EDC-8F09-0BBA95E04846}"/>
              </a:ext>
            </a:extLst>
          </p:cNvPr>
          <p:cNvPicPr>
            <a:picLocks noChangeAspect="1"/>
          </p:cNvPicPr>
          <p:nvPr/>
        </p:nvPicPr>
        <p:blipFill rotWithShape="1">
          <a:blip r:embed="rId2">
            <a:extLst>
              <a:ext uri="{28A0092B-C50C-407E-A947-70E740481C1C}">
                <a14:useLocalDpi xmlns:a14="http://schemas.microsoft.com/office/drawing/2010/main" val="0"/>
              </a:ext>
            </a:extLst>
          </a:blip>
          <a:srcRect r="17064" b="-3"/>
          <a:stretch/>
        </p:blipFill>
        <p:spPr>
          <a:xfrm>
            <a:off x="6093926" y="1116345"/>
            <a:ext cx="4821551" cy="3866172"/>
          </a:xfrm>
          <a:prstGeom prst="rect">
            <a:avLst/>
          </a:prstGeom>
        </p:spPr>
      </p:pic>
      <p:pic>
        <p:nvPicPr>
          <p:cNvPr id="22" name="Picture 21">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481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28097-31B7-48FA-85AF-83781C4934DE}"/>
              </a:ext>
            </a:extLst>
          </p:cNvPr>
          <p:cNvSpPr>
            <a:spLocks noGrp="1"/>
          </p:cNvSpPr>
          <p:nvPr>
            <p:ph type="title"/>
          </p:nvPr>
        </p:nvSpPr>
        <p:spPr/>
        <p:txBody>
          <a:bodyPr/>
          <a:lstStyle/>
          <a:p>
            <a:r>
              <a:rPr lang="pl-PL" dirty="0"/>
              <a:t>Opowiadanie</a:t>
            </a:r>
          </a:p>
        </p:txBody>
      </p:sp>
      <p:sp>
        <p:nvSpPr>
          <p:cNvPr id="3" name="Symbol zastępczy zawartości 2">
            <a:extLst>
              <a:ext uri="{FF2B5EF4-FFF2-40B4-BE49-F238E27FC236}">
                <a16:creationId xmlns:a16="http://schemas.microsoft.com/office/drawing/2014/main" id="{A32713E8-400C-485A-8079-6BA02287A48B}"/>
              </a:ext>
            </a:extLst>
          </p:cNvPr>
          <p:cNvSpPr>
            <a:spLocks noGrp="1"/>
          </p:cNvSpPr>
          <p:nvPr>
            <p:ph idx="1"/>
          </p:nvPr>
        </p:nvSpPr>
        <p:spPr/>
        <p:txBody>
          <a:bodyPr>
            <a:normAutofit fontScale="92500" lnSpcReduction="20000"/>
          </a:bodyPr>
          <a:lstStyle/>
          <a:p>
            <a:r>
              <a:rPr lang="pl-PL" dirty="0"/>
              <a:t>     W piątek rano wyruszyliśmy w drogę. Bez przeszkód dojechaliśmy na kemping. Na miejscu okazało się, że można tam bardzo wygodnie mieszkać, ponieważ oprócz pryszniców była tam też praktyczna kuchnia. Kiedy rozbiliśmy namiot i rozpakowaliśmy rzeczy, poszliśmy nad jezioro . Było naprawdę piękne . Pogoda się ustabilizowała , zaczęły się letnie upały. Korzystaliśmy z lata – codziennie kąpaliśmy się w jeziorze, pływaliśmy kajakiem, opalaliśmy się.</a:t>
            </a:r>
          </a:p>
          <a:p>
            <a:r>
              <a:rPr lang="pl-PL" dirty="0"/>
              <a:t>  Pewnego dnia postanowiliśmy zwiedzić zamek, który znajduje się 5 kilometrów od kempingu. Gdy chcieliśmy wjechać na małą, piaszczystą górkę, nagle nasz samochód stanął i nie chciał ruszyć. Nie wiedzieliśmy , co robić. Poszliśmy pieszo do wsi, która była oddalona o jakieś pół kilometra. Po drodze spotkaliśmy grupę turystów, którzy pomogli nam doholować samochód do wsi. Okazało się ,że mieszka tam mechanik. Zgodził się nam pomóc i naprawił nasz samochód.</a:t>
            </a:r>
          </a:p>
        </p:txBody>
      </p:sp>
    </p:spTree>
    <p:extLst>
      <p:ext uri="{BB962C8B-B14F-4D97-AF65-F5344CB8AC3E}">
        <p14:creationId xmlns:p14="http://schemas.microsoft.com/office/powerpoint/2010/main" val="262274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EB5237-F93F-4DF3-A54B-5343D95C1E9F}"/>
              </a:ext>
            </a:extLst>
          </p:cNvPr>
          <p:cNvSpPr>
            <a:spLocks noGrp="1"/>
          </p:cNvSpPr>
          <p:nvPr>
            <p:ph type="title"/>
          </p:nvPr>
        </p:nvSpPr>
        <p:spPr/>
        <p:txBody>
          <a:bodyPr/>
          <a:lstStyle/>
          <a:p>
            <a:r>
              <a:rPr lang="pl-PL" dirty="0"/>
              <a:t>Opowiadanie c.d.</a:t>
            </a:r>
          </a:p>
        </p:txBody>
      </p:sp>
      <p:sp>
        <p:nvSpPr>
          <p:cNvPr id="3" name="Symbol zastępczy zawartości 2">
            <a:extLst>
              <a:ext uri="{FF2B5EF4-FFF2-40B4-BE49-F238E27FC236}">
                <a16:creationId xmlns:a16="http://schemas.microsoft.com/office/drawing/2014/main" id="{7B2E0998-48FB-4C4F-9CD6-710467C1E9AA}"/>
              </a:ext>
            </a:extLst>
          </p:cNvPr>
          <p:cNvSpPr>
            <a:spLocks noGrp="1"/>
          </p:cNvSpPr>
          <p:nvPr>
            <p:ph idx="1"/>
          </p:nvPr>
        </p:nvSpPr>
        <p:spPr/>
        <p:txBody>
          <a:bodyPr/>
          <a:lstStyle/>
          <a:p>
            <a:r>
              <a:rPr lang="pl-PL" dirty="0"/>
              <a:t>  Jak to dobrze , że w trudnych sytuacjach można liczyć na życzliwych ludzi. Na szczęście nasza wakacyjna przygoda dobrze się skończyła.</a:t>
            </a:r>
          </a:p>
        </p:txBody>
      </p:sp>
    </p:spTree>
    <p:extLst>
      <p:ext uri="{BB962C8B-B14F-4D97-AF65-F5344CB8AC3E}">
        <p14:creationId xmlns:p14="http://schemas.microsoft.com/office/powerpoint/2010/main" val="2932185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0F99697-8E71-455B-8CF9-4229AC3E0DF5}"/>
              </a:ext>
            </a:extLst>
          </p:cNvPr>
          <p:cNvSpPr>
            <a:spLocks noGrp="1"/>
          </p:cNvSpPr>
          <p:nvPr>
            <p:ph type="title"/>
          </p:nvPr>
        </p:nvSpPr>
        <p:spPr/>
        <p:txBody>
          <a:bodyPr/>
          <a:lstStyle/>
          <a:p>
            <a:r>
              <a:rPr lang="pl-PL" dirty="0"/>
              <a:t>Rozprawka</a:t>
            </a:r>
          </a:p>
        </p:txBody>
      </p:sp>
      <p:sp>
        <p:nvSpPr>
          <p:cNvPr id="3" name="Symbol zastępczy zawartości 2">
            <a:extLst>
              <a:ext uri="{FF2B5EF4-FFF2-40B4-BE49-F238E27FC236}">
                <a16:creationId xmlns:a16="http://schemas.microsoft.com/office/drawing/2014/main" id="{57AB9E10-A21C-47A0-AEC2-A9130DAD028A}"/>
              </a:ext>
            </a:extLst>
          </p:cNvPr>
          <p:cNvSpPr>
            <a:spLocks noGrp="1"/>
          </p:cNvSpPr>
          <p:nvPr>
            <p:ph idx="1"/>
          </p:nvPr>
        </p:nvSpPr>
        <p:spPr/>
        <p:txBody>
          <a:bodyPr/>
          <a:lstStyle/>
          <a:p>
            <a:r>
              <a:rPr lang="pl-PL" b="1" i="0" dirty="0">
                <a:solidFill>
                  <a:srgbClr val="212529"/>
                </a:solidFill>
                <a:effectLst/>
                <a:latin typeface="Roboto" panose="02000000000000000000" pitchFamily="2" charset="0"/>
              </a:rPr>
              <a:t>Rozprawka to rodzaj pracy naukowej, w której odpowiadamy na zadane pytanie, rozważamy swój stosunek do postawionego problemu lub domniemania, coś udowadniamy lub o czymś przekonujemy. </a:t>
            </a:r>
          </a:p>
          <a:p>
            <a:r>
              <a:rPr lang="pl-PL" b="1" i="0" dirty="0">
                <a:solidFill>
                  <a:srgbClr val="212529"/>
                </a:solidFill>
                <a:effectLst/>
                <a:latin typeface="Roboto" panose="02000000000000000000" pitchFamily="2" charset="0"/>
              </a:rPr>
              <a:t>To trudna forma wypowiedzi, wymagająca nie tylko rzetelnego przygotowania w zakresie kompozycji i stylu, ale – przede wszystkim – wiedzy z zakresu poruszanego tematu.</a:t>
            </a:r>
            <a:endParaRPr lang="pl-PL" dirty="0"/>
          </a:p>
          <a:p>
            <a:endParaRPr lang="pl-PL" dirty="0"/>
          </a:p>
        </p:txBody>
      </p:sp>
    </p:spTree>
    <p:extLst>
      <p:ext uri="{BB962C8B-B14F-4D97-AF65-F5344CB8AC3E}">
        <p14:creationId xmlns:p14="http://schemas.microsoft.com/office/powerpoint/2010/main" val="3554553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80406165-2321-4028-A49A-CCD5CE0EA776}"/>
              </a:ext>
            </a:extLst>
          </p:cNvPr>
          <p:cNvSpPr>
            <a:spLocks noGrp="1"/>
          </p:cNvSpPr>
          <p:nvPr>
            <p:ph idx="1"/>
          </p:nvPr>
        </p:nvSpPr>
        <p:spPr/>
        <p:txBody>
          <a:bodyPr>
            <a:normAutofit fontScale="85000" lnSpcReduction="20000"/>
          </a:bodyPr>
          <a:lstStyle/>
          <a:p>
            <a:r>
              <a:rPr lang="pl-PL" b="0" i="0" dirty="0">
                <a:solidFill>
                  <a:srgbClr val="212529"/>
                </a:solidFill>
                <a:effectLst/>
                <a:latin typeface="Roboto" panose="02000000000000000000" pitchFamily="2" charset="0"/>
              </a:rPr>
              <a:t>W zależności od tego, czy postawiona na początku została teza czy hipoteza, rozróżniamy dwa rodzaje rozprawki.</a:t>
            </a:r>
            <a:br>
              <a:rPr lang="pl-PL" dirty="0"/>
            </a:br>
            <a:br>
              <a:rPr lang="pl-PL" dirty="0"/>
            </a:br>
            <a:r>
              <a:rPr lang="pl-PL" b="1" i="0" dirty="0">
                <a:solidFill>
                  <a:srgbClr val="212529"/>
                </a:solidFill>
                <a:effectLst/>
                <a:latin typeface="Roboto" panose="02000000000000000000" pitchFamily="2" charset="0"/>
              </a:rPr>
              <a:t>Dedukcyjna</a:t>
            </a:r>
            <a:r>
              <a:rPr lang="pl-PL" b="0" i="0" dirty="0">
                <a:solidFill>
                  <a:srgbClr val="212529"/>
                </a:solidFill>
                <a:effectLst/>
                <a:latin typeface="Roboto" panose="02000000000000000000" pitchFamily="2" charset="0"/>
              </a:rPr>
              <a:t>: we wstępie zawiera tezę, co do której jestem jako autor przekonany. </a:t>
            </a:r>
          </a:p>
          <a:p>
            <a:r>
              <a:rPr lang="pl-PL" b="0" i="0" dirty="0">
                <a:solidFill>
                  <a:srgbClr val="212529"/>
                </a:solidFill>
                <a:effectLst/>
                <a:latin typeface="Roboto" panose="02000000000000000000" pitchFamily="2" charset="0"/>
              </a:rPr>
              <a:t>W dalszej części tekstu przytaczam argumenty, które moje zdanie potwierdzają. Ważne, aby unikać stwierdzeń typu: Wydaje mi się… Nie wiem, czy to jest słuszne…</a:t>
            </a:r>
          </a:p>
          <a:p>
            <a:r>
              <a:rPr lang="pl-PL" b="0" i="0" dirty="0">
                <a:solidFill>
                  <a:srgbClr val="212529"/>
                </a:solidFill>
                <a:effectLst/>
                <a:latin typeface="Roboto" panose="02000000000000000000" pitchFamily="2" charset="0"/>
              </a:rPr>
              <a:t> Rozprawka to przytaczanie argumentów za (lub przeciw), ale zawsze </a:t>
            </a:r>
            <a:r>
              <a:rPr lang="pl-PL" b="1" i="0" dirty="0">
                <a:solidFill>
                  <a:srgbClr val="212529"/>
                </a:solidFill>
                <a:effectLst/>
                <a:latin typeface="Roboto" panose="02000000000000000000" pitchFamily="2" charset="0"/>
              </a:rPr>
              <a:t>jasno podkreślających zdanie piszącego</a:t>
            </a:r>
            <a:r>
              <a:rPr lang="pl-PL" b="0" i="0" dirty="0">
                <a:solidFill>
                  <a:srgbClr val="212529"/>
                </a:solidFill>
                <a:effectLst/>
                <a:latin typeface="Roboto" panose="02000000000000000000" pitchFamily="2" charset="0"/>
              </a:rPr>
              <a:t>.</a:t>
            </a:r>
          </a:p>
          <a:p>
            <a:r>
              <a:rPr lang="pl-PL" b="0" i="0" dirty="0">
                <a:solidFill>
                  <a:srgbClr val="212529"/>
                </a:solidFill>
                <a:effectLst/>
                <a:latin typeface="Roboto" panose="02000000000000000000" pitchFamily="2" charset="0"/>
              </a:rPr>
              <a:t> Nie muszę się znać na sprawie, o której piszę, mogę przytaczać fakty naukowe, opinie specjalistów, cytaty popierające moje zdanie, jednak cały czas bazuję na jasno określonym stanowisku: </a:t>
            </a:r>
            <a:r>
              <a:rPr lang="pl-PL" b="1" i="0" dirty="0">
                <a:solidFill>
                  <a:srgbClr val="212529"/>
                </a:solidFill>
                <a:effectLst/>
                <a:latin typeface="Roboto" panose="02000000000000000000" pitchFamily="2" charset="0"/>
              </a:rPr>
              <a:t>zgadzam się lub nie zgadzam się</a:t>
            </a:r>
            <a:r>
              <a:rPr lang="pl-PL" b="0" i="0" dirty="0">
                <a:solidFill>
                  <a:srgbClr val="212529"/>
                </a:solidFill>
                <a:effectLst/>
                <a:latin typeface="Roboto" panose="02000000000000000000" pitchFamily="2" charset="0"/>
              </a:rPr>
              <a:t>.</a:t>
            </a:r>
          </a:p>
          <a:p>
            <a:endParaRPr lang="pl-PL" dirty="0"/>
          </a:p>
        </p:txBody>
      </p:sp>
    </p:spTree>
    <p:extLst>
      <p:ext uri="{BB962C8B-B14F-4D97-AF65-F5344CB8AC3E}">
        <p14:creationId xmlns:p14="http://schemas.microsoft.com/office/powerpoint/2010/main" val="3087316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A049D6-E439-49FF-BB7F-1F812BF25BCC}"/>
              </a:ext>
            </a:extLst>
          </p:cNvPr>
          <p:cNvSpPr>
            <a:spLocks noGrp="1"/>
          </p:cNvSpPr>
          <p:nvPr>
            <p:ph type="title"/>
          </p:nvPr>
        </p:nvSpPr>
        <p:spPr/>
        <p:txBody>
          <a:bodyPr/>
          <a:lstStyle/>
          <a:p>
            <a:r>
              <a:rPr lang="pl-PL" dirty="0"/>
              <a:t>Formy wypowiedzi pisemnych</a:t>
            </a:r>
          </a:p>
        </p:txBody>
      </p:sp>
      <p:sp>
        <p:nvSpPr>
          <p:cNvPr id="3" name="Symbol zastępczy zawartości 2">
            <a:extLst>
              <a:ext uri="{FF2B5EF4-FFF2-40B4-BE49-F238E27FC236}">
                <a16:creationId xmlns:a16="http://schemas.microsoft.com/office/drawing/2014/main" id="{74759D38-807B-4944-B361-26532D219F17}"/>
              </a:ext>
            </a:extLst>
          </p:cNvPr>
          <p:cNvSpPr>
            <a:spLocks noGrp="1"/>
          </p:cNvSpPr>
          <p:nvPr>
            <p:ph idx="1"/>
          </p:nvPr>
        </p:nvSpPr>
        <p:spPr/>
        <p:txBody>
          <a:bodyPr/>
          <a:lstStyle/>
          <a:p>
            <a:r>
              <a:rPr lang="pl-PL" dirty="0"/>
              <a:t>Charakterystyka  to przedstawienie osoby- opis wyglądu i charakteru połączony z opinią autora na temat tej osoby. Może to być opis postaci rzeczywistej ( przyjaciela, członka rodziny, przełożonego ) lub fikcyjnej ( bohatera literackiego lub filmowego).</a:t>
            </a:r>
          </a:p>
          <a:p>
            <a:r>
              <a:rPr lang="pl-PL" dirty="0"/>
              <a:t>Podczas egzaminu np. na B-1 może również pojawić się charakterystyka zbiorowa – opis grupy osób , na przykład uczestników kursu językowego lub kolegów i koleżanek z pracy.</a:t>
            </a:r>
          </a:p>
        </p:txBody>
      </p:sp>
    </p:spTree>
    <p:extLst>
      <p:ext uri="{BB962C8B-B14F-4D97-AF65-F5344CB8AC3E}">
        <p14:creationId xmlns:p14="http://schemas.microsoft.com/office/powerpoint/2010/main" val="410333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76DDB222-FF49-42D2-A7AA-21EFDF0586C4}"/>
              </a:ext>
            </a:extLst>
          </p:cNvPr>
          <p:cNvSpPr>
            <a:spLocks noGrp="1"/>
          </p:cNvSpPr>
          <p:nvPr>
            <p:ph idx="1"/>
          </p:nvPr>
        </p:nvSpPr>
        <p:spPr/>
        <p:txBody>
          <a:bodyPr/>
          <a:lstStyle/>
          <a:p>
            <a:r>
              <a:rPr lang="pl-PL" b="1" i="0" dirty="0">
                <a:solidFill>
                  <a:srgbClr val="212529"/>
                </a:solidFill>
                <a:effectLst/>
                <a:latin typeface="Roboto" panose="02000000000000000000" pitchFamily="2" charset="0"/>
              </a:rPr>
              <a:t>Indukcyjna</a:t>
            </a:r>
            <a:r>
              <a:rPr lang="pl-PL" b="0" i="0" dirty="0">
                <a:solidFill>
                  <a:srgbClr val="212529"/>
                </a:solidFill>
                <a:effectLst/>
                <a:latin typeface="Roboto" panose="02000000000000000000" pitchFamily="2" charset="0"/>
              </a:rPr>
              <a:t>: w tym rodzaju wypowiedzi we wstępie postawiona zostaje </a:t>
            </a:r>
            <a:r>
              <a:rPr lang="pl-PL" b="1" i="0" dirty="0">
                <a:solidFill>
                  <a:srgbClr val="212529"/>
                </a:solidFill>
                <a:effectLst/>
                <a:latin typeface="Roboto" panose="02000000000000000000" pitchFamily="2" charset="0"/>
              </a:rPr>
              <a:t>hipotez</a:t>
            </a:r>
            <a:r>
              <a:rPr lang="pl-PL" b="0" i="0" dirty="0">
                <a:solidFill>
                  <a:srgbClr val="212529"/>
                </a:solidFill>
                <a:effectLst/>
                <a:latin typeface="Roboto" panose="02000000000000000000" pitchFamily="2" charset="0"/>
              </a:rPr>
              <a:t>a, czyli stwierdzenie, które wymaga sprawdzenia, jest domniemaniem, a nie faktem. </a:t>
            </a:r>
          </a:p>
          <a:p>
            <a:r>
              <a:rPr lang="pl-PL" b="0" i="0" dirty="0">
                <a:solidFill>
                  <a:srgbClr val="212529"/>
                </a:solidFill>
                <a:effectLst/>
                <a:latin typeface="Roboto" panose="02000000000000000000" pitchFamily="2" charset="0"/>
              </a:rPr>
              <a:t>Tutaj także niezwykle ważne jest, aby piszący jasno określił swoje stanowisko. Może skupić się na wnioskowaniu lub próbować argumentami zmienić hipotezę w tezę, a więc w stwierdzenie, które – zdaniem autora – jest pewne  oraz potwierdzone dowodami, jakie w tekście przytacza. </a:t>
            </a:r>
          </a:p>
          <a:p>
            <a:endParaRPr lang="pl-PL" dirty="0"/>
          </a:p>
        </p:txBody>
      </p:sp>
    </p:spTree>
    <p:extLst>
      <p:ext uri="{BB962C8B-B14F-4D97-AF65-F5344CB8AC3E}">
        <p14:creationId xmlns:p14="http://schemas.microsoft.com/office/powerpoint/2010/main" val="191826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A59C2970-F6EA-4CD9-9AD2-F41B4C294132}"/>
              </a:ext>
            </a:extLst>
          </p:cNvPr>
          <p:cNvSpPr>
            <a:spLocks noGrp="1"/>
          </p:cNvSpPr>
          <p:nvPr>
            <p:ph idx="1"/>
          </p:nvPr>
        </p:nvSpPr>
        <p:spPr/>
        <p:txBody>
          <a:bodyPr/>
          <a:lstStyle/>
          <a:p>
            <a:r>
              <a:rPr lang="pl-PL" b="0" i="0" dirty="0">
                <a:solidFill>
                  <a:srgbClr val="212529"/>
                </a:solidFill>
                <a:effectLst/>
                <a:latin typeface="Roboto" panose="02000000000000000000" pitchFamily="2" charset="0"/>
              </a:rPr>
              <a:t>Jeśli piszę </a:t>
            </a:r>
            <a:r>
              <a:rPr lang="pl-PL" b="1" i="0" dirty="0">
                <a:solidFill>
                  <a:srgbClr val="212529"/>
                </a:solidFill>
                <a:effectLst/>
                <a:latin typeface="Roboto" panose="02000000000000000000" pitchFamily="2" charset="0"/>
              </a:rPr>
              <a:t>rozprawkę dedukcyjną</a:t>
            </a:r>
            <a:r>
              <a:rPr lang="pl-PL" b="0" i="0" dirty="0">
                <a:solidFill>
                  <a:srgbClr val="212529"/>
                </a:solidFill>
                <a:effectLst/>
                <a:latin typeface="Roboto" panose="02000000000000000000" pitchFamily="2" charset="0"/>
              </a:rPr>
              <a:t>, zaczynam przygotowanie od gromadzenia argumentów. Jednak zanim się za to zabiorę, muszę odpowiedzieć sobie na pytanie, jaki jest mój stosunek do zadanej tezy.</a:t>
            </a:r>
          </a:p>
          <a:p>
            <a:r>
              <a:rPr lang="pl-PL" b="0" i="0" dirty="0">
                <a:solidFill>
                  <a:srgbClr val="212529"/>
                </a:solidFill>
                <a:effectLst/>
                <a:latin typeface="Roboto" panose="02000000000000000000" pitchFamily="2" charset="0"/>
              </a:rPr>
              <a:t> Mogę się z nią zgodzić lub nie. </a:t>
            </a:r>
          </a:p>
          <a:p>
            <a:r>
              <a:rPr lang="pl-PL" b="0" i="0" dirty="0">
                <a:solidFill>
                  <a:srgbClr val="212529"/>
                </a:solidFill>
                <a:effectLst/>
                <a:latin typeface="Roboto" panose="02000000000000000000" pitchFamily="2" charset="0"/>
              </a:rPr>
              <a:t>Mogę pisać za lub przeciw albo pokazać argumenty zarówno potwierdzające, jak i negujące dane podejście do tematu. </a:t>
            </a:r>
          </a:p>
          <a:p>
            <a:r>
              <a:rPr lang="pl-PL" b="0" i="0" dirty="0">
                <a:solidFill>
                  <a:srgbClr val="212529"/>
                </a:solidFill>
                <a:effectLst/>
                <a:latin typeface="Roboto" panose="02000000000000000000" pitchFamily="2" charset="0"/>
              </a:rPr>
              <a:t>Ważne, aby na zakończenie jasno wyrazić swoje stanowisko wobec postawionej we wstępie tezy.</a:t>
            </a:r>
            <a:endParaRPr lang="pl-PL" dirty="0"/>
          </a:p>
          <a:p>
            <a:endParaRPr lang="pl-PL" dirty="0"/>
          </a:p>
        </p:txBody>
      </p:sp>
    </p:spTree>
    <p:extLst>
      <p:ext uri="{BB962C8B-B14F-4D97-AF65-F5344CB8AC3E}">
        <p14:creationId xmlns:p14="http://schemas.microsoft.com/office/powerpoint/2010/main" val="2159522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A058231C-1DD4-4E4A-A5D2-1CEF30059FB3}"/>
              </a:ext>
            </a:extLst>
          </p:cNvPr>
          <p:cNvSpPr>
            <a:spLocks noGrp="1"/>
          </p:cNvSpPr>
          <p:nvPr>
            <p:ph idx="1"/>
          </p:nvPr>
        </p:nvSpPr>
        <p:spPr/>
        <p:txBody>
          <a:bodyPr>
            <a:normAutofit fontScale="85000" lnSpcReduction="10000"/>
          </a:bodyPr>
          <a:lstStyle/>
          <a:p>
            <a:r>
              <a:rPr lang="pl-PL" b="0" i="0" dirty="0">
                <a:solidFill>
                  <a:srgbClr val="212529"/>
                </a:solidFill>
                <a:effectLst/>
                <a:latin typeface="Roboto" panose="02000000000000000000" pitchFamily="2" charset="0"/>
              </a:rPr>
              <a:t>W brudnopisie przygotowuję listę argumentów, jeśli za i przeciw, to z odpowiednim podziałem.</a:t>
            </a:r>
          </a:p>
          <a:p>
            <a:r>
              <a:rPr lang="pl-PL" b="0" i="0" dirty="0">
                <a:solidFill>
                  <a:srgbClr val="212529"/>
                </a:solidFill>
                <a:effectLst/>
                <a:latin typeface="Roboto" panose="02000000000000000000" pitchFamily="2" charset="0"/>
              </a:rPr>
              <a:t> Powinno ich być minimum po trzy dla obu stron. Gdzie szukać? W </a:t>
            </a:r>
            <a:r>
              <a:rPr lang="pl-PL" b="1" i="0" dirty="0">
                <a:solidFill>
                  <a:srgbClr val="212529"/>
                </a:solidFill>
                <a:effectLst/>
                <a:latin typeface="Roboto" panose="02000000000000000000" pitchFamily="2" charset="0"/>
              </a:rPr>
              <a:t>swoich zasobach</a:t>
            </a:r>
            <a:r>
              <a:rPr lang="pl-PL" b="0" i="0" dirty="0">
                <a:solidFill>
                  <a:srgbClr val="212529"/>
                </a:solidFill>
                <a:effectLst/>
                <a:latin typeface="Roboto" panose="02000000000000000000" pitchFamily="2" charset="0"/>
              </a:rPr>
              <a:t> (czyli w tym, co wiem na dany temat), w </a:t>
            </a:r>
            <a:r>
              <a:rPr lang="pl-PL" b="1" i="0" dirty="0">
                <a:solidFill>
                  <a:srgbClr val="212529"/>
                </a:solidFill>
                <a:effectLst/>
                <a:latin typeface="Roboto" panose="02000000000000000000" pitchFamily="2" charset="0"/>
              </a:rPr>
              <a:t>literaturze </a:t>
            </a:r>
            <a:r>
              <a:rPr lang="pl-PL" b="0" i="0" dirty="0">
                <a:solidFill>
                  <a:srgbClr val="212529"/>
                </a:solidFill>
                <a:effectLst/>
                <a:latin typeface="Roboto" panose="02000000000000000000" pitchFamily="2" charset="0"/>
              </a:rPr>
              <a:t>(tutaj ważne jest, aby sprawdzić autora, tytuł, ewentualnie dosłowność cytatu), w </a:t>
            </a:r>
            <a:r>
              <a:rPr lang="pl-PL" b="1" i="0" dirty="0">
                <a:solidFill>
                  <a:srgbClr val="212529"/>
                </a:solidFill>
                <a:effectLst/>
                <a:latin typeface="Roboto" panose="02000000000000000000" pitchFamily="2" charset="0"/>
              </a:rPr>
              <a:t>opracowaniach naukowych</a:t>
            </a:r>
            <a:r>
              <a:rPr lang="pl-PL" b="0" i="0" dirty="0">
                <a:solidFill>
                  <a:srgbClr val="212529"/>
                </a:solidFill>
                <a:effectLst/>
                <a:latin typeface="Roboto" panose="02000000000000000000" pitchFamily="2" charset="0"/>
              </a:rPr>
              <a:t> (koniecznie należy sprawdzić źródło). </a:t>
            </a:r>
          </a:p>
          <a:p>
            <a:r>
              <a:rPr lang="pl-PL" b="0" i="0" dirty="0">
                <a:solidFill>
                  <a:srgbClr val="212529"/>
                </a:solidFill>
                <a:effectLst/>
                <a:latin typeface="Roboto" panose="02000000000000000000" pitchFamily="2" charset="0"/>
              </a:rPr>
              <a:t>Kiedy mam już przygotowaną listę, oceniam jakość dostępnych argumentów. Nie muszę wykorzystać wszystkich, wybieram te, które - w mojej ocenie - mają największą siłę przebicia.</a:t>
            </a:r>
          </a:p>
          <a:p>
            <a:r>
              <a:rPr lang="pl-PL" b="0" i="0" dirty="0">
                <a:solidFill>
                  <a:srgbClr val="212529"/>
                </a:solidFill>
                <a:effectLst/>
                <a:latin typeface="Roboto" panose="02000000000000000000" pitchFamily="2" charset="0"/>
              </a:rPr>
              <a:t>Mogę uporządkować je w/g kolejności od najsilniejszych do najsłabszych i tak umieścić w tekście rozprawki.</a:t>
            </a:r>
            <a:endParaRPr lang="pl-PL" dirty="0"/>
          </a:p>
          <a:p>
            <a:endParaRPr lang="pl-PL" dirty="0"/>
          </a:p>
        </p:txBody>
      </p:sp>
    </p:spTree>
    <p:extLst>
      <p:ext uri="{BB962C8B-B14F-4D97-AF65-F5344CB8AC3E}">
        <p14:creationId xmlns:p14="http://schemas.microsoft.com/office/powerpoint/2010/main" val="3707270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960535AC-3979-4D8D-94E2-AA62F7551D22}"/>
              </a:ext>
            </a:extLst>
          </p:cNvPr>
          <p:cNvSpPr>
            <a:spLocks noGrp="1"/>
          </p:cNvSpPr>
          <p:nvPr>
            <p:ph idx="1"/>
          </p:nvPr>
        </p:nvSpPr>
        <p:spPr/>
        <p:txBody>
          <a:bodyPr/>
          <a:lstStyle/>
          <a:p>
            <a:r>
              <a:rPr lang="pl-PL" b="0" i="0" dirty="0">
                <a:solidFill>
                  <a:srgbClr val="212529"/>
                </a:solidFill>
                <a:effectLst/>
                <a:latin typeface="Roboto" panose="02000000000000000000" pitchFamily="2" charset="0"/>
              </a:rPr>
              <a:t>Ostatnim etapem przygotowania jest </a:t>
            </a:r>
            <a:r>
              <a:rPr lang="pl-PL" b="1" i="0" dirty="0">
                <a:solidFill>
                  <a:srgbClr val="212529"/>
                </a:solidFill>
                <a:effectLst/>
                <a:latin typeface="Roboto" panose="02000000000000000000" pitchFamily="2" charset="0"/>
              </a:rPr>
              <a:t>plan wypowiedzi</a:t>
            </a:r>
            <a:r>
              <a:rPr lang="pl-PL" b="0" i="0" dirty="0">
                <a:solidFill>
                  <a:srgbClr val="212529"/>
                </a:solidFill>
                <a:effectLst/>
                <a:latin typeface="Roboto" panose="02000000000000000000" pitchFamily="2" charset="0"/>
              </a:rPr>
              <a:t>, ze szczegółowym wypisaniem kolejności argumentów i cytatów.</a:t>
            </a:r>
          </a:p>
          <a:p>
            <a:r>
              <a:rPr lang="pl-PL" b="0" i="0" dirty="0">
                <a:solidFill>
                  <a:srgbClr val="212529"/>
                </a:solidFill>
                <a:effectLst/>
                <a:latin typeface="Roboto" panose="02000000000000000000" pitchFamily="2" charset="0"/>
              </a:rPr>
              <a:t> Dobrze jest przemyśleć także środki stylistyczne, jakie mogę zastosować we wstępie i zakończeniu, aby moja rozprawka była dla czytelnika przyjemną i ciekawą lekturą. </a:t>
            </a:r>
            <a:endParaRPr lang="pl-PL" dirty="0"/>
          </a:p>
          <a:p>
            <a:endParaRPr lang="pl-PL" dirty="0"/>
          </a:p>
        </p:txBody>
      </p:sp>
    </p:spTree>
    <p:extLst>
      <p:ext uri="{BB962C8B-B14F-4D97-AF65-F5344CB8AC3E}">
        <p14:creationId xmlns:p14="http://schemas.microsoft.com/office/powerpoint/2010/main" val="2098258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18E6A2B-CA71-413C-BB8F-928853EBDE2F}"/>
              </a:ext>
            </a:extLst>
          </p:cNvPr>
          <p:cNvSpPr>
            <a:spLocks noGrp="1"/>
          </p:cNvSpPr>
          <p:nvPr>
            <p:ph idx="1"/>
          </p:nvPr>
        </p:nvSpPr>
        <p:spPr/>
        <p:txBody>
          <a:bodyPr/>
          <a:lstStyle/>
          <a:p>
            <a:r>
              <a:rPr lang="pl-PL" b="0" i="0" dirty="0">
                <a:solidFill>
                  <a:srgbClr val="212529"/>
                </a:solidFill>
                <a:effectLst/>
                <a:latin typeface="Roboto" panose="02000000000000000000" pitchFamily="2" charset="0"/>
              </a:rPr>
              <a:t>Zaczynam od </a:t>
            </a:r>
            <a:r>
              <a:rPr lang="pl-PL" b="1" i="0" dirty="0">
                <a:solidFill>
                  <a:srgbClr val="212529"/>
                </a:solidFill>
                <a:effectLst/>
                <a:latin typeface="Roboto" panose="02000000000000000000" pitchFamily="2" charset="0"/>
              </a:rPr>
              <a:t>ogólnego wstępu</a:t>
            </a:r>
            <a:r>
              <a:rPr lang="pl-PL" b="0" i="0" dirty="0">
                <a:solidFill>
                  <a:srgbClr val="212529"/>
                </a:solidFill>
                <a:effectLst/>
                <a:latin typeface="Roboto" panose="02000000000000000000" pitchFamily="2" charset="0"/>
              </a:rPr>
              <a:t>, w którym dzielę się z czytelnikiem refleksją na temat przygotowań do pisania, okoliczności, które towarzyszą postawionej w temacie tezie bądź hipotezie. Np. </a:t>
            </a:r>
            <a:r>
              <a:rPr lang="pl-PL" b="0" i="1" dirty="0">
                <a:solidFill>
                  <a:srgbClr val="212529"/>
                </a:solidFill>
                <a:effectLst/>
                <a:latin typeface="Roboto" panose="02000000000000000000" pitchFamily="2" charset="0"/>
              </a:rPr>
              <a:t>W wielu publikacjach naukowych pojawia się temat… Czytając ostatni numer (…), zwróciłam uwagę na artykuł dot. segregacji śmieci… W komentarzach czytelników portalu (…) przewija się zdanie…,  ja jednak uważam, że…</a:t>
            </a:r>
            <a:endParaRPr lang="pl-PL" dirty="0"/>
          </a:p>
          <a:p>
            <a:endParaRPr lang="pl-PL" dirty="0"/>
          </a:p>
        </p:txBody>
      </p:sp>
    </p:spTree>
    <p:extLst>
      <p:ext uri="{BB962C8B-B14F-4D97-AF65-F5344CB8AC3E}">
        <p14:creationId xmlns:p14="http://schemas.microsoft.com/office/powerpoint/2010/main" val="2092175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1E455E24-A1D6-495D-8278-1F28E19183B3}"/>
              </a:ext>
            </a:extLst>
          </p:cNvPr>
          <p:cNvSpPr>
            <a:spLocks noGrp="1"/>
          </p:cNvSpPr>
          <p:nvPr>
            <p:ph idx="1"/>
          </p:nvPr>
        </p:nvSpPr>
        <p:spPr/>
        <p:txBody>
          <a:bodyPr/>
          <a:lstStyle/>
          <a:p>
            <a:r>
              <a:rPr lang="pl-PL" b="0" i="0" dirty="0">
                <a:solidFill>
                  <a:srgbClr val="212529"/>
                </a:solidFill>
                <a:effectLst/>
                <a:latin typeface="Roboto" panose="02000000000000000000" pitchFamily="2" charset="0"/>
              </a:rPr>
              <a:t>W rozwinięciu wprowadzam kolejne argumenty. Ważne jest, aby nie stanowiły one swoistej wyliczanki: </a:t>
            </a:r>
            <a:r>
              <a:rPr lang="pl-PL" b="0" i="1" dirty="0">
                <a:solidFill>
                  <a:srgbClr val="212529"/>
                </a:solidFill>
                <a:effectLst/>
                <a:latin typeface="Roboto" panose="02000000000000000000" pitchFamily="2" charset="0"/>
              </a:rPr>
              <a:t>Kolejny argument to… Następnie… Dla spójności i atrakcyjności tekstu lepsze będą różne formuły wprowadzające argumenty: Zwolennicy tej tezy wskazują na…, przeciwnicy zaś na…  Chcę zatrzymać się chwilę nad faktem, o którym pisał (…), cytuję:… Chce zauważyć, że… Dla mnie istotne jest… Przekonuje mnie… Nie przekonuje mnie… Dla mnie ważne jest…</a:t>
            </a:r>
            <a:endParaRPr lang="pl-PL" dirty="0"/>
          </a:p>
          <a:p>
            <a:endParaRPr lang="pl-PL" dirty="0"/>
          </a:p>
        </p:txBody>
      </p:sp>
    </p:spTree>
    <p:extLst>
      <p:ext uri="{BB962C8B-B14F-4D97-AF65-F5344CB8AC3E}">
        <p14:creationId xmlns:p14="http://schemas.microsoft.com/office/powerpoint/2010/main" val="1467210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E84746D8-CC4F-4F07-83CB-7A9B65FDC912}"/>
              </a:ext>
            </a:extLst>
          </p:cNvPr>
          <p:cNvSpPr>
            <a:spLocks noGrp="1"/>
          </p:cNvSpPr>
          <p:nvPr>
            <p:ph idx="1"/>
          </p:nvPr>
        </p:nvSpPr>
        <p:spPr/>
        <p:txBody>
          <a:bodyPr/>
          <a:lstStyle/>
          <a:p>
            <a:r>
              <a:rPr lang="pl-PL" b="0" i="0" dirty="0">
                <a:solidFill>
                  <a:srgbClr val="212529"/>
                </a:solidFill>
                <a:effectLst/>
                <a:latin typeface="Roboto" panose="02000000000000000000" pitchFamily="2" charset="0"/>
              </a:rPr>
              <a:t>Pisząc rozprawkę, wypowiadam się w pierwszej osobie liczby pojedynczej i nieustannie nawiązuję do tezy lub hipotezy.</a:t>
            </a:r>
          </a:p>
          <a:p>
            <a:r>
              <a:rPr lang="pl-PL" b="0" i="0" dirty="0">
                <a:solidFill>
                  <a:srgbClr val="212529"/>
                </a:solidFill>
                <a:effectLst/>
                <a:latin typeface="Roboto" panose="02000000000000000000" pitchFamily="2" charset="0"/>
              </a:rPr>
              <a:t>Pomocne mogą być zwroty, takie jak: </a:t>
            </a:r>
            <a:r>
              <a:rPr lang="pl-PL" b="0" i="1" dirty="0">
                <a:solidFill>
                  <a:srgbClr val="212529"/>
                </a:solidFill>
                <a:effectLst/>
                <a:latin typeface="Roboto" panose="02000000000000000000" pitchFamily="2" charset="0"/>
              </a:rPr>
              <a:t>Teza sformułowana w temacie jest dla mnie… Nawiązując do tematu… Zastanawiając się nad tezą sformułowaną w temacie doszedłem do wniosku, że… Teza stwierdza: (…) jednak ja mam wątpliwości, ponieważ… Analizując argumenty zawarte w publikacji (…), doszedłem do wniosku, że…</a:t>
            </a:r>
            <a:endParaRPr lang="pl-PL" dirty="0"/>
          </a:p>
          <a:p>
            <a:endParaRPr lang="pl-PL" dirty="0"/>
          </a:p>
        </p:txBody>
      </p:sp>
    </p:spTree>
    <p:extLst>
      <p:ext uri="{BB962C8B-B14F-4D97-AF65-F5344CB8AC3E}">
        <p14:creationId xmlns:p14="http://schemas.microsoft.com/office/powerpoint/2010/main" val="1853135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10242C4C-FE12-437D-9D9C-21CBAF236CAC}"/>
              </a:ext>
            </a:extLst>
          </p:cNvPr>
          <p:cNvSpPr>
            <a:spLocks noGrp="1"/>
          </p:cNvSpPr>
          <p:nvPr>
            <p:ph idx="1"/>
          </p:nvPr>
        </p:nvSpPr>
        <p:spPr/>
        <p:txBody>
          <a:bodyPr/>
          <a:lstStyle/>
          <a:p>
            <a:r>
              <a:rPr lang="pl-PL" b="1" i="0" dirty="0">
                <a:solidFill>
                  <a:srgbClr val="212529"/>
                </a:solidFill>
                <a:effectLst/>
                <a:latin typeface="Roboto" panose="02000000000000000000" pitchFamily="2" charset="0"/>
              </a:rPr>
              <a:t>Zakończenie rozprawki to podsumowanie moich przekonań</a:t>
            </a:r>
            <a:r>
              <a:rPr lang="pl-PL" b="0" i="0" dirty="0">
                <a:solidFill>
                  <a:srgbClr val="212529"/>
                </a:solidFill>
                <a:effectLst/>
                <a:latin typeface="Roboto" panose="02000000000000000000" pitchFamily="2" charset="0"/>
              </a:rPr>
              <a:t>: </a:t>
            </a:r>
            <a:r>
              <a:rPr lang="pl-PL" b="0" i="1" dirty="0">
                <a:solidFill>
                  <a:srgbClr val="212529"/>
                </a:solidFill>
                <a:effectLst/>
                <a:latin typeface="Roboto" panose="02000000000000000000" pitchFamily="2" charset="0"/>
              </a:rPr>
              <a:t>Na zakończenie chcę jasno podkreślić, że zgadzam się z tezą… Dla mnie postawiona w temacie hipoteza, w świetle przytoczonych w tekście argumentów, staje się tezą, którą udowodniłem… Wracając do postawionej we wstępie hipotezy… Przekonują mnie argumenty zwolenników… Wobec postawionej tezy staję po stronie (…), autora słów: (…), ponieważ dokładnie wyrażają moje stanowisko w tej sprawie…</a:t>
            </a:r>
            <a:endParaRPr lang="pl-PL" dirty="0"/>
          </a:p>
          <a:p>
            <a:endParaRPr lang="pl-PL" dirty="0"/>
          </a:p>
        </p:txBody>
      </p:sp>
    </p:spTree>
    <p:extLst>
      <p:ext uri="{BB962C8B-B14F-4D97-AF65-F5344CB8AC3E}">
        <p14:creationId xmlns:p14="http://schemas.microsoft.com/office/powerpoint/2010/main" val="3923499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E1437572-D3D2-474B-9AFE-C67227CE14CA}"/>
              </a:ext>
            </a:extLst>
          </p:cNvPr>
          <p:cNvSpPr>
            <a:spLocks noGrp="1"/>
          </p:cNvSpPr>
          <p:nvPr>
            <p:ph idx="1"/>
          </p:nvPr>
        </p:nvSpPr>
        <p:spPr/>
        <p:txBody>
          <a:bodyPr>
            <a:normAutofit fontScale="85000" lnSpcReduction="20000"/>
          </a:bodyPr>
          <a:lstStyle/>
          <a:p>
            <a:r>
              <a:rPr lang="pl-PL" b="1" i="0" dirty="0">
                <a:solidFill>
                  <a:srgbClr val="212529"/>
                </a:solidFill>
                <a:effectLst/>
                <a:latin typeface="Roboto" panose="02000000000000000000" pitchFamily="2" charset="0"/>
              </a:rPr>
              <a:t>Zanim oddam (opublikuję) tekst, czytam go ze zrozumieniem</a:t>
            </a:r>
            <a:r>
              <a:rPr lang="pl-PL" b="0" i="0" dirty="0">
                <a:solidFill>
                  <a:srgbClr val="212529"/>
                </a:solidFill>
                <a:effectLst/>
                <a:latin typeface="Roboto" panose="02000000000000000000" pitchFamily="2" charset="0"/>
              </a:rPr>
              <a:t>. </a:t>
            </a:r>
          </a:p>
          <a:p>
            <a:r>
              <a:rPr lang="pl-PL" b="0" i="0" dirty="0">
                <a:solidFill>
                  <a:srgbClr val="212529"/>
                </a:solidFill>
                <a:effectLst/>
                <a:latin typeface="Roboto" panose="02000000000000000000" pitchFamily="2" charset="0"/>
              </a:rPr>
              <a:t>Pierwszy raz po to, aby sprawdzić, czy jest spójny, a więc, czy – zaczynając od postawionej tezy lub hipotezy – tekst jest adekwatny do początkowej opinii lub poddający w wątpliwość prawdziwość początkowego stwierdzenia. </a:t>
            </a:r>
          </a:p>
          <a:p>
            <a:r>
              <a:rPr lang="pl-PL" b="0" i="0" dirty="0">
                <a:solidFill>
                  <a:srgbClr val="212529"/>
                </a:solidFill>
                <a:effectLst/>
                <a:latin typeface="Roboto" panose="02000000000000000000" pitchFamily="2" charset="0"/>
              </a:rPr>
              <a:t>To ważne, aby jasno wynikało z tekstu, czy autor zgadza się z postawioną tezą czy nie. Nie może być tak, że balansuję pomiędzy wiem/nie wiem/wydaje mi się/zgadzam się/nie zgadzam się.</a:t>
            </a:r>
          </a:p>
          <a:p>
            <a:r>
              <a:rPr lang="pl-PL" b="0" i="0" dirty="0">
                <a:solidFill>
                  <a:srgbClr val="212529"/>
                </a:solidFill>
                <a:effectLst/>
                <a:latin typeface="Roboto" panose="02000000000000000000" pitchFamily="2" charset="0"/>
              </a:rPr>
              <a:t> Raz przyjęte stanowisko stanowi oś rozprawki, wokół której osadzam kolejne argumenty. </a:t>
            </a:r>
          </a:p>
          <a:p>
            <a:r>
              <a:rPr lang="pl-PL" b="0" i="0" dirty="0">
                <a:solidFill>
                  <a:srgbClr val="212529"/>
                </a:solidFill>
                <a:effectLst/>
                <a:latin typeface="Roboto" panose="02000000000000000000" pitchFamily="2" charset="0"/>
              </a:rPr>
              <a:t>Drugi raz czytam, sprawdzając poprawność ortograficzną, językową, stylistyczną i  gramatyczną. W trakcie tego sprawdzania ponownie koryguję poprawność cytatów, źródeł i autorów</a:t>
            </a:r>
            <a:endParaRPr lang="pl-PL" dirty="0"/>
          </a:p>
          <a:p>
            <a:endParaRPr lang="pl-PL" dirty="0"/>
          </a:p>
        </p:txBody>
      </p:sp>
    </p:spTree>
    <p:extLst>
      <p:ext uri="{BB962C8B-B14F-4D97-AF65-F5344CB8AC3E}">
        <p14:creationId xmlns:p14="http://schemas.microsoft.com/office/powerpoint/2010/main" val="2907414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FA2E4DD9-6D98-4BA2-8EFB-7FBF8BC0C999}"/>
              </a:ext>
            </a:extLst>
          </p:cNvPr>
          <p:cNvSpPr>
            <a:spLocks noGrp="1"/>
          </p:cNvSpPr>
          <p:nvPr>
            <p:ph idx="1"/>
          </p:nvPr>
        </p:nvSpPr>
        <p:spPr/>
        <p:txBody>
          <a:bodyPr>
            <a:normAutofit/>
          </a:bodyPr>
          <a:lstStyle/>
          <a:p>
            <a:r>
              <a:rPr lang="pl-PL" b="0" i="0" dirty="0">
                <a:solidFill>
                  <a:srgbClr val="212529"/>
                </a:solidFill>
                <a:effectLst/>
                <a:latin typeface="Roboto" panose="02000000000000000000" pitchFamily="2" charset="0"/>
              </a:rPr>
              <a:t>A trzeci raz czytam po to, aby zastanowić się, czy podczas pracy nad rozprawką nie zrodził się w mojej głowie jeszcze jakiś istotny argument. Często takie przemyślenia bywają głębsze i ciekawsze, bo poparte refleksją nad wcześniej użytymi argumentami. </a:t>
            </a:r>
            <a:br>
              <a:rPr lang="pl-PL" dirty="0"/>
            </a:br>
            <a:endParaRPr lang="pl-PL" dirty="0"/>
          </a:p>
          <a:p>
            <a:endParaRPr lang="pl-PL" dirty="0"/>
          </a:p>
        </p:txBody>
      </p:sp>
    </p:spTree>
    <p:extLst>
      <p:ext uri="{BB962C8B-B14F-4D97-AF65-F5344CB8AC3E}">
        <p14:creationId xmlns:p14="http://schemas.microsoft.com/office/powerpoint/2010/main" val="2455867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BC90AF-BC5B-4B51-9F01-0A227CBCD798}"/>
              </a:ext>
            </a:extLst>
          </p:cNvPr>
          <p:cNvSpPr>
            <a:spLocks noGrp="1"/>
          </p:cNvSpPr>
          <p:nvPr>
            <p:ph type="title"/>
          </p:nvPr>
        </p:nvSpPr>
        <p:spPr/>
        <p:txBody>
          <a:bodyPr/>
          <a:lstStyle/>
          <a:p>
            <a:r>
              <a:rPr lang="pl-PL" dirty="0"/>
              <a:t>Schemat charakterystyki</a:t>
            </a:r>
          </a:p>
        </p:txBody>
      </p:sp>
      <p:sp>
        <p:nvSpPr>
          <p:cNvPr id="3" name="Symbol zastępczy zawartości 2">
            <a:extLst>
              <a:ext uri="{FF2B5EF4-FFF2-40B4-BE49-F238E27FC236}">
                <a16:creationId xmlns:a16="http://schemas.microsoft.com/office/drawing/2014/main" id="{D5D904CA-DC4A-480A-A6ED-069C23769EFB}"/>
              </a:ext>
            </a:extLst>
          </p:cNvPr>
          <p:cNvSpPr>
            <a:spLocks noGrp="1"/>
          </p:cNvSpPr>
          <p:nvPr>
            <p:ph idx="1"/>
          </p:nvPr>
        </p:nvSpPr>
        <p:spPr/>
        <p:txBody>
          <a:bodyPr>
            <a:normAutofit fontScale="85000" lnSpcReduction="20000"/>
          </a:bodyPr>
          <a:lstStyle/>
          <a:p>
            <a:r>
              <a:rPr lang="pl-PL" b="1" i="0" u="sng" dirty="0">
                <a:solidFill>
                  <a:srgbClr val="89864F"/>
                </a:solidFill>
                <a:effectLst/>
                <a:latin typeface="Verdana" panose="020B0604030504040204" pitchFamily="34" charset="0"/>
              </a:rPr>
              <a:t>1. WSTĘP - krótkie przedstawienie postaci (akapit):</a:t>
            </a:r>
            <a:br>
              <a:rPr lang="pl-PL" b="0" i="0" dirty="0">
                <a:solidFill>
                  <a:srgbClr val="89864F"/>
                </a:solidFill>
                <a:effectLst/>
                <a:latin typeface="Verdana" panose="020B0604030504040204" pitchFamily="34" charset="0"/>
              </a:rPr>
            </a:br>
            <a:r>
              <a:rPr lang="pl-PL" b="0" i="0" dirty="0">
                <a:solidFill>
                  <a:srgbClr val="89864F"/>
                </a:solidFill>
                <a:effectLst/>
                <a:latin typeface="Verdana" panose="020B0604030504040204" pitchFamily="34" charset="0"/>
              </a:rPr>
              <a:t>tutaj podajemy najważniejsze informacje dotyczące charakteryzowanego bohatera, m.in. imię i nazwisko, skąd znamy postać? Ile ma lat? Czym się zajmuje? Gdzie mieszka? Jaka jest jego sytuacja rodzinna? itp.</a:t>
            </a:r>
          </a:p>
          <a:p>
            <a:r>
              <a:rPr lang="pl-PL" b="1" i="0" u="sng" dirty="0">
                <a:solidFill>
                  <a:srgbClr val="89864F"/>
                </a:solidFill>
                <a:effectLst/>
                <a:latin typeface="Verdana" panose="020B0604030504040204" pitchFamily="34" charset="0"/>
              </a:rPr>
              <a:t>2. ROZWINIĘCIE (akapit):</a:t>
            </a:r>
            <a:br>
              <a:rPr lang="pl-PL" dirty="0"/>
            </a:br>
            <a:r>
              <a:rPr lang="pl-PL" b="0" i="0" dirty="0">
                <a:solidFill>
                  <a:srgbClr val="89864F"/>
                </a:solidFill>
                <a:effectLst/>
                <a:latin typeface="Verdana" panose="020B0604030504040204" pitchFamily="34" charset="0"/>
              </a:rPr>
              <a:t>a) </a:t>
            </a:r>
            <a:r>
              <a:rPr lang="pl-PL" b="1" i="0" dirty="0">
                <a:solidFill>
                  <a:srgbClr val="89864F"/>
                </a:solidFill>
                <a:effectLst/>
                <a:latin typeface="Verdana" panose="020B0604030504040204" pitchFamily="34" charset="0"/>
              </a:rPr>
              <a:t>wygląd zewnętrzny:</a:t>
            </a:r>
            <a:br>
              <a:rPr lang="pl-PL" dirty="0"/>
            </a:br>
            <a:r>
              <a:rPr lang="pl-PL" b="0" i="0" dirty="0">
                <a:solidFill>
                  <a:srgbClr val="89864F"/>
                </a:solidFill>
                <a:effectLst/>
                <a:latin typeface="Verdana" panose="020B0604030504040204" pitchFamily="34" charset="0"/>
              </a:rPr>
              <a:t>tutaj opisujemy, jak postać wygląda. Można zwrócić uwagę  na: wzrost, sylwetkę, twarz, włosy, oczy, nos,  usta,  ubranie, dodatki... </a:t>
            </a:r>
            <a:br>
              <a:rPr lang="pl-PL" dirty="0"/>
            </a:br>
            <a:r>
              <a:rPr lang="pl-PL" b="0" i="0" dirty="0">
                <a:solidFill>
                  <a:srgbClr val="89864F"/>
                </a:solidFill>
                <a:effectLst/>
                <a:latin typeface="Verdana" panose="020B0604030504040204" pitchFamily="34" charset="0"/>
              </a:rPr>
              <a:t>b) </a:t>
            </a:r>
            <a:r>
              <a:rPr lang="pl-PL" b="1" i="0" dirty="0">
                <a:solidFill>
                  <a:srgbClr val="89864F"/>
                </a:solidFill>
                <a:effectLst/>
                <a:latin typeface="Verdana" panose="020B0604030504040204" pitchFamily="34" charset="0"/>
              </a:rPr>
              <a:t>usposobienie- charakter- umysłowość</a:t>
            </a:r>
            <a:br>
              <a:rPr lang="pl-PL" dirty="0"/>
            </a:br>
            <a:r>
              <a:rPr lang="pl-PL" b="0" i="0" dirty="0">
                <a:solidFill>
                  <a:srgbClr val="89864F"/>
                </a:solidFill>
                <a:effectLst/>
                <a:latin typeface="Verdana" panose="020B0604030504040204" pitchFamily="34" charset="0"/>
              </a:rPr>
              <a:t>tutaj piszemy o tym, jak postać zachowuje się względem innych ludzi, jaki ma charakter-wewnętrzne cechy bohatera-jaka jest?, a także o zdolnościach, umiejętnościach i zainteresowaniach postaci.</a:t>
            </a:r>
            <a:endParaRPr lang="pl-PL" dirty="0"/>
          </a:p>
        </p:txBody>
      </p:sp>
    </p:spTree>
    <p:extLst>
      <p:ext uri="{BB962C8B-B14F-4D97-AF65-F5344CB8AC3E}">
        <p14:creationId xmlns:p14="http://schemas.microsoft.com/office/powerpoint/2010/main" val="3709417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AB4451-1794-417B-B656-9D3EFEEE229A}"/>
              </a:ext>
            </a:extLst>
          </p:cNvPr>
          <p:cNvSpPr>
            <a:spLocks noGrp="1"/>
          </p:cNvSpPr>
          <p:nvPr>
            <p:ph type="title"/>
          </p:nvPr>
        </p:nvSpPr>
        <p:spPr/>
        <p:txBody>
          <a:bodyPr/>
          <a:lstStyle/>
          <a:p>
            <a:r>
              <a:rPr lang="pl-PL" dirty="0"/>
              <a:t>Jak napis </a:t>
            </a:r>
            <a:r>
              <a:rPr lang="pl-PL" dirty="0" err="1"/>
              <a:t>Ać</a:t>
            </a:r>
            <a:r>
              <a:rPr lang="pl-PL" dirty="0"/>
              <a:t> podziękowanie ?</a:t>
            </a:r>
          </a:p>
        </p:txBody>
      </p:sp>
      <p:sp>
        <p:nvSpPr>
          <p:cNvPr id="3" name="Symbol zastępczy zawartości 2">
            <a:extLst>
              <a:ext uri="{FF2B5EF4-FFF2-40B4-BE49-F238E27FC236}">
                <a16:creationId xmlns:a16="http://schemas.microsoft.com/office/drawing/2014/main" id="{2DDD8951-37DD-4334-9A5E-2053063ACA44}"/>
              </a:ext>
            </a:extLst>
          </p:cNvPr>
          <p:cNvSpPr>
            <a:spLocks noGrp="1"/>
          </p:cNvSpPr>
          <p:nvPr>
            <p:ph idx="1"/>
          </p:nvPr>
        </p:nvSpPr>
        <p:spPr/>
        <p:txBody>
          <a:bodyPr/>
          <a:lstStyle/>
          <a:p>
            <a:r>
              <a:rPr lang="pl-PL" dirty="0"/>
              <a:t> Podziękowanie to list lub e-mail , w którym autor ( nadawca) wyraża wdzięczność za pomoc, radę czy życzliwość . Może ono być krótkie lub bardziej rozbudowane – długość podziękowania zależy od nadawcy. </a:t>
            </a:r>
          </a:p>
          <a:p>
            <a:r>
              <a:rPr lang="pl-PL" dirty="0"/>
              <a:t>Podziękowanie składa się ze wstępu, w którym zamieszczamy krótkie wprowadzenie :</a:t>
            </a:r>
          </a:p>
          <a:p>
            <a:r>
              <a:rPr lang="pl-PL" dirty="0"/>
              <a:t>- Za co dziękujemy ?</a:t>
            </a:r>
          </a:p>
          <a:p>
            <a:r>
              <a:rPr lang="pl-PL" dirty="0"/>
              <a:t>-Jakie były efekty otrzymanej pomocy ?</a:t>
            </a:r>
          </a:p>
          <a:p>
            <a:r>
              <a:rPr lang="pl-PL" dirty="0"/>
              <a:t>W dalszej części podziękowania znajduje się rozwinięcie , w którym informujemy :</a:t>
            </a:r>
          </a:p>
          <a:p>
            <a:endParaRPr lang="pl-PL" dirty="0"/>
          </a:p>
          <a:p>
            <a:endParaRPr lang="pl-PL" dirty="0"/>
          </a:p>
        </p:txBody>
      </p:sp>
    </p:spTree>
    <p:extLst>
      <p:ext uri="{BB962C8B-B14F-4D97-AF65-F5344CB8AC3E}">
        <p14:creationId xmlns:p14="http://schemas.microsoft.com/office/powerpoint/2010/main" val="427378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C11D693C-0F50-4799-A907-B009638F584B}"/>
              </a:ext>
            </a:extLst>
          </p:cNvPr>
          <p:cNvSpPr>
            <a:spLocks noGrp="1"/>
          </p:cNvSpPr>
          <p:nvPr>
            <p:ph idx="1"/>
          </p:nvPr>
        </p:nvSpPr>
        <p:spPr>
          <a:xfrm>
            <a:off x="1451579" y="1330476"/>
            <a:ext cx="9603275" cy="4455886"/>
          </a:xfrm>
        </p:spPr>
        <p:txBody>
          <a:bodyPr/>
          <a:lstStyle/>
          <a:p>
            <a:r>
              <a:rPr lang="pl-PL" dirty="0"/>
              <a:t>- Co udało się osiągnąć ?</a:t>
            </a:r>
          </a:p>
          <a:p>
            <a:pPr marL="0" indent="0">
              <a:buNone/>
            </a:pPr>
            <a:r>
              <a:rPr lang="pl-PL" dirty="0"/>
              <a:t>   - Jak się czujesz w nowej sytuacji ?</a:t>
            </a:r>
          </a:p>
          <a:p>
            <a:r>
              <a:rPr lang="pl-PL" dirty="0"/>
              <a:t>- Jak oceniasz te zmiany ?</a:t>
            </a:r>
          </a:p>
          <a:p>
            <a:r>
              <a:rPr lang="pl-PL" dirty="0"/>
              <a:t>W końcowej części  można powtórzyć podziękowanie i ewentualnie zapowiedzieć spotkanie.</a:t>
            </a:r>
          </a:p>
          <a:p>
            <a:r>
              <a:rPr lang="pl-PL" dirty="0"/>
              <a:t>Przykład :                                                                 Poznań, 3 maja 2020  roku</a:t>
            </a:r>
          </a:p>
          <a:p>
            <a:r>
              <a:rPr lang="pl-PL" dirty="0"/>
              <a:t>Szanowny Panie Profesorze,</a:t>
            </a:r>
          </a:p>
          <a:p>
            <a:pPr marL="0" indent="0">
              <a:buNone/>
            </a:pPr>
            <a:endParaRPr lang="pl-PL" dirty="0"/>
          </a:p>
        </p:txBody>
      </p:sp>
    </p:spTree>
    <p:extLst>
      <p:ext uri="{BB962C8B-B14F-4D97-AF65-F5344CB8AC3E}">
        <p14:creationId xmlns:p14="http://schemas.microsoft.com/office/powerpoint/2010/main" val="233487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8348CA-847A-48E9-9762-964D7E081616}"/>
              </a:ext>
            </a:extLst>
          </p:cNvPr>
          <p:cNvSpPr>
            <a:spLocks noGrp="1"/>
          </p:cNvSpPr>
          <p:nvPr>
            <p:ph type="title"/>
          </p:nvPr>
        </p:nvSpPr>
        <p:spPr/>
        <p:txBody>
          <a:bodyPr/>
          <a:lstStyle/>
          <a:p>
            <a:r>
              <a:rPr lang="pl-PL" dirty="0"/>
              <a:t> </a:t>
            </a:r>
          </a:p>
        </p:txBody>
      </p:sp>
      <p:sp>
        <p:nvSpPr>
          <p:cNvPr id="3" name="Symbol zastępczy zawartości 2">
            <a:extLst>
              <a:ext uri="{FF2B5EF4-FFF2-40B4-BE49-F238E27FC236}">
                <a16:creationId xmlns:a16="http://schemas.microsoft.com/office/drawing/2014/main" id="{394117CD-CDE8-4050-8507-DCD51F199040}"/>
              </a:ext>
            </a:extLst>
          </p:cNvPr>
          <p:cNvSpPr>
            <a:spLocks noGrp="1"/>
          </p:cNvSpPr>
          <p:nvPr>
            <p:ph idx="1"/>
          </p:nvPr>
        </p:nvSpPr>
        <p:spPr>
          <a:xfrm>
            <a:off x="1451579" y="1853754"/>
            <a:ext cx="9603275" cy="3612591"/>
          </a:xfrm>
        </p:spPr>
        <p:txBody>
          <a:bodyPr>
            <a:normAutofit fontScale="92500" lnSpcReduction="10000"/>
          </a:bodyPr>
          <a:lstStyle/>
          <a:p>
            <a:r>
              <a:rPr lang="pl-PL"/>
              <a:t>  Chciałabym </a:t>
            </a:r>
            <a:r>
              <a:rPr lang="pl-PL" dirty="0"/>
              <a:t>Panu bardzo serdecznie podziękować za rekomendację, dzięki której dostałam pracę w renomowanym wydawnictwie. W czerwcu skończyłam studia i zdałam egzamin magisterski, a już w lipcu zaczęłam pracę na stanowisku redaktorki w warszawskim wydawnictwie Belfer.</a:t>
            </a:r>
          </a:p>
          <a:p>
            <a:r>
              <a:rPr lang="pl-PL" dirty="0"/>
              <a:t>   Muszę przyznać ,że jestem bardzo zadowolona z tej pracy. Mam dość samodzielne stanowisko- redaguję podręczniki do języka polskiego i historii dla uczniów klas V-VIII szkoły podstawowej. Jak do tej pory widzę same plusy tego zajęcia , żadnych minusów .</a:t>
            </a:r>
          </a:p>
          <a:p>
            <a:r>
              <a:rPr lang="pl-PL" dirty="0"/>
              <a:t>  Jestem Panu bardzo wdzięczna za pomoc, bez której trudno byłoby mi wejść na zawodową ścieżkę . Mam również nadzieję , że znajdę okazję , żeby osobiście podziękować Panu Profesorowi.                                 Z wyrazami szacunku     A………</a:t>
            </a:r>
          </a:p>
        </p:txBody>
      </p:sp>
    </p:spTree>
    <p:extLst>
      <p:ext uri="{BB962C8B-B14F-4D97-AF65-F5344CB8AC3E}">
        <p14:creationId xmlns:p14="http://schemas.microsoft.com/office/powerpoint/2010/main" val="2520111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5" name="Picture 7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7" name="Straight Connector 7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1" name="Rectangle 80">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ytuł 1">
            <a:extLst>
              <a:ext uri="{FF2B5EF4-FFF2-40B4-BE49-F238E27FC236}">
                <a16:creationId xmlns:a16="http://schemas.microsoft.com/office/drawing/2014/main" id="{CADF18F5-2E8F-4295-8207-9B5F745E26B5}"/>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100" dirty="0" err="1"/>
              <a:t>Wzory</a:t>
            </a:r>
            <a:r>
              <a:rPr lang="en-US" sz="3100" dirty="0"/>
              <a:t> </a:t>
            </a:r>
            <a:r>
              <a:rPr lang="en-US" sz="3100" dirty="0" err="1"/>
              <a:t>podziękowań</a:t>
            </a:r>
            <a:endParaRPr lang="en-US" sz="3100" dirty="0"/>
          </a:p>
        </p:txBody>
      </p:sp>
      <p:cxnSp>
        <p:nvCxnSpPr>
          <p:cNvPr id="85" name="Straight Connector 84">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028" name="Picture 4" descr="Podziękowanie za współpracę - odejście z pracy [Gotowy tekst]">
            <a:extLst>
              <a:ext uri="{FF2B5EF4-FFF2-40B4-BE49-F238E27FC236}">
                <a16:creationId xmlns:a16="http://schemas.microsoft.com/office/drawing/2014/main" id="{640D0406-DEF9-4BA7-A3AD-D69CB9B5F2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41369" y="592065"/>
            <a:ext cx="3678688" cy="5150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odziękowania, dyplomy...">
            <a:extLst>
              <a:ext uri="{FF2B5EF4-FFF2-40B4-BE49-F238E27FC236}">
                <a16:creationId xmlns:a16="http://schemas.microsoft.com/office/drawing/2014/main" id="{D2E09031-7644-4583-AB67-66A1EB147B4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7858342" y="592065"/>
            <a:ext cx="3692411" cy="493967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9" name="Straight Connector 88">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1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52" name="Rectangle 72">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ectangle 74">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ytuł 1">
            <a:extLst>
              <a:ext uri="{FF2B5EF4-FFF2-40B4-BE49-F238E27FC236}">
                <a16:creationId xmlns:a16="http://schemas.microsoft.com/office/drawing/2014/main" id="{8041AA40-94C3-4387-802F-41304A95B8AF}"/>
              </a:ext>
            </a:extLst>
          </p:cNvPr>
          <p:cNvSpPr>
            <a:spLocks noGrp="1"/>
          </p:cNvSpPr>
          <p:nvPr>
            <p:ph type="title"/>
          </p:nvPr>
        </p:nvSpPr>
        <p:spPr>
          <a:xfrm>
            <a:off x="7555992" y="707475"/>
            <a:ext cx="3157577" cy="1312001"/>
          </a:xfrm>
        </p:spPr>
        <p:txBody>
          <a:bodyPr anchor="t">
            <a:normAutofit/>
          </a:bodyPr>
          <a:lstStyle/>
          <a:p>
            <a:r>
              <a:rPr lang="pl-PL" sz="2800"/>
              <a:t>Formy krótkie- Pozdrowienia</a:t>
            </a:r>
          </a:p>
        </p:txBody>
      </p:sp>
      <p:cxnSp>
        <p:nvCxnSpPr>
          <p:cNvPr id="2055" name="Straight Connector 76">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56"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050" name="Picture 2" descr="Włącz Polskę- Polska-szkola.pl">
            <a:extLst>
              <a:ext uri="{FF2B5EF4-FFF2-40B4-BE49-F238E27FC236}">
                <a16:creationId xmlns:a16="http://schemas.microsoft.com/office/drawing/2014/main" id="{1D8EC8A6-D7E2-468B-B415-7E80728AEE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55707" y="707475"/>
            <a:ext cx="4722302" cy="5507058"/>
          </a:xfrm>
          <a:prstGeom prst="rect">
            <a:avLst/>
          </a:prstGeom>
          <a:noFill/>
          <a:extLst>
            <a:ext uri="{909E8E84-426E-40DD-AFC4-6F175D3DCCD1}">
              <a14:hiddenFill xmlns:a14="http://schemas.microsoft.com/office/drawing/2010/main">
                <a:solidFill>
                  <a:srgbClr val="FFFFFF"/>
                </a:solidFill>
              </a14:hiddenFill>
            </a:ext>
          </a:extLst>
        </p:spPr>
      </p:pic>
      <p:sp>
        <p:nvSpPr>
          <p:cNvPr id="2054" name="Content Placeholder 2053">
            <a:extLst>
              <a:ext uri="{FF2B5EF4-FFF2-40B4-BE49-F238E27FC236}">
                <a16:creationId xmlns:a16="http://schemas.microsoft.com/office/drawing/2014/main" id="{EDB89F92-7040-4D66-8D0A-24A54562E51F}"/>
              </a:ext>
            </a:extLst>
          </p:cNvPr>
          <p:cNvSpPr>
            <a:spLocks noGrp="1"/>
          </p:cNvSpPr>
          <p:nvPr>
            <p:ph idx="1"/>
          </p:nvPr>
        </p:nvSpPr>
        <p:spPr>
          <a:xfrm>
            <a:off x="7554138" y="2273608"/>
            <a:ext cx="3159432" cy="3940925"/>
          </a:xfrm>
        </p:spPr>
        <p:txBody>
          <a:bodyPr>
            <a:normAutofit/>
          </a:bodyPr>
          <a:lstStyle/>
          <a:p>
            <a:r>
              <a:rPr lang="pl-PL" dirty="0"/>
              <a:t>Pozdrowienia to wyrazy życzliwości, które nadawca wysyła  z podróży do innego miasta , regionu czy kraju. Tradycyjnie wysyła się na kartce pocztowej, natomiast obecnie coraz częściej e-mailem lub SMS-em.</a:t>
            </a:r>
            <a:endParaRPr lang="en-US" dirty="0"/>
          </a:p>
        </p:txBody>
      </p:sp>
    </p:spTree>
    <p:extLst>
      <p:ext uri="{BB962C8B-B14F-4D97-AF65-F5344CB8AC3E}">
        <p14:creationId xmlns:p14="http://schemas.microsoft.com/office/powerpoint/2010/main" val="3207950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08E9612-7D67-4820-91D0-481BDE2105AF}"/>
              </a:ext>
            </a:extLst>
          </p:cNvPr>
          <p:cNvSpPr>
            <a:spLocks noGrp="1"/>
          </p:cNvSpPr>
          <p:nvPr>
            <p:ph type="title"/>
          </p:nvPr>
        </p:nvSpPr>
        <p:spPr/>
        <p:txBody>
          <a:bodyPr/>
          <a:lstStyle/>
          <a:p>
            <a:r>
              <a:rPr lang="pl-PL" dirty="0"/>
              <a:t>Budowa pozdrowień</a:t>
            </a:r>
          </a:p>
        </p:txBody>
      </p:sp>
      <p:sp>
        <p:nvSpPr>
          <p:cNvPr id="3" name="Symbol zastępczy zawartości 2">
            <a:extLst>
              <a:ext uri="{FF2B5EF4-FFF2-40B4-BE49-F238E27FC236}">
                <a16:creationId xmlns:a16="http://schemas.microsoft.com/office/drawing/2014/main" id="{14FB0D6D-BEE7-448A-A31F-662789286E77}"/>
              </a:ext>
            </a:extLst>
          </p:cNvPr>
          <p:cNvSpPr>
            <a:spLocks noGrp="1"/>
          </p:cNvSpPr>
          <p:nvPr>
            <p:ph idx="1"/>
          </p:nvPr>
        </p:nvSpPr>
        <p:spPr/>
        <p:txBody>
          <a:bodyPr/>
          <a:lstStyle/>
          <a:p>
            <a:r>
              <a:rPr lang="pl-PL" dirty="0"/>
              <a:t>                                                                          Gdańsk, 4 kwietnia 2020 roku</a:t>
            </a:r>
          </a:p>
          <a:p>
            <a:r>
              <a:rPr lang="pl-PL" dirty="0"/>
              <a:t>                                 Pani Joanno!</a:t>
            </a:r>
          </a:p>
          <a:p>
            <a:r>
              <a:rPr lang="pl-PL" dirty="0"/>
              <a:t> Przesyłam serdeczne pozdrowienia znad Bałtyku. Pogoda  fantastyczna, dzięki temu możemy zwiedzać miasto do późnego wieczora. Największe wrażenia zrobiło na mnie zabytkowe Stare Miasto.</a:t>
            </a:r>
          </a:p>
          <a:p>
            <a:r>
              <a:rPr lang="pl-PL" dirty="0"/>
              <a:t>                                                            Paweł Kowalski z rodziną</a:t>
            </a:r>
          </a:p>
          <a:p>
            <a:r>
              <a:rPr lang="pl-PL" dirty="0"/>
              <a:t>                                                         </a:t>
            </a:r>
          </a:p>
        </p:txBody>
      </p:sp>
    </p:spTree>
    <p:extLst>
      <p:ext uri="{BB962C8B-B14F-4D97-AF65-F5344CB8AC3E}">
        <p14:creationId xmlns:p14="http://schemas.microsoft.com/office/powerpoint/2010/main" val="2667474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E7197C-967A-4EC9-ADD8-66FE37C99112}"/>
              </a:ext>
            </a:extLst>
          </p:cNvPr>
          <p:cNvSpPr>
            <a:spLocks noGrp="1"/>
          </p:cNvSpPr>
          <p:nvPr>
            <p:ph type="title"/>
          </p:nvPr>
        </p:nvSpPr>
        <p:spPr/>
        <p:txBody>
          <a:bodyPr/>
          <a:lstStyle/>
          <a:p>
            <a:r>
              <a:rPr lang="pl-PL" dirty="0"/>
              <a:t>Wyrażenia i zwroty stosowane   w pozdrowieniach </a:t>
            </a:r>
          </a:p>
        </p:txBody>
      </p:sp>
      <p:sp>
        <p:nvSpPr>
          <p:cNvPr id="3" name="Symbol zastępczy zawartości 2">
            <a:extLst>
              <a:ext uri="{FF2B5EF4-FFF2-40B4-BE49-F238E27FC236}">
                <a16:creationId xmlns:a16="http://schemas.microsoft.com/office/drawing/2014/main" id="{31A23DCF-27E0-4578-9E37-275F1E61DDEF}"/>
              </a:ext>
            </a:extLst>
          </p:cNvPr>
          <p:cNvSpPr>
            <a:spLocks noGrp="1"/>
          </p:cNvSpPr>
          <p:nvPr>
            <p:ph idx="1"/>
          </p:nvPr>
        </p:nvSpPr>
        <p:spPr/>
        <p:txBody>
          <a:bodyPr>
            <a:normAutofit fontScale="92500" lnSpcReduction="20000"/>
          </a:bodyPr>
          <a:lstStyle/>
          <a:p>
            <a:r>
              <a:rPr lang="pl-PL" dirty="0"/>
              <a:t>Przesyłam- serdeczne , najserdeczniejsze , gorące , pozdrowienia</a:t>
            </a:r>
          </a:p>
          <a:p>
            <a:r>
              <a:rPr lang="pl-PL" dirty="0"/>
              <a:t>Pogoda jest (+ przymiotnik ) – piękna , fantastyczna, wiosenna</a:t>
            </a:r>
          </a:p>
          <a:p>
            <a:r>
              <a:rPr lang="pl-PL" dirty="0"/>
              <a:t>Jest (+ przysłówek )- pięknie , słonecznie , bardzo gorąco , dość chłodno/ zimno</a:t>
            </a:r>
          </a:p>
          <a:p>
            <a:r>
              <a:rPr lang="pl-PL" dirty="0"/>
              <a:t>Oglądam- (+ B.)- okolicę </a:t>
            </a:r>
          </a:p>
          <a:p>
            <a:r>
              <a:rPr lang="pl-PL" dirty="0"/>
              <a:t>Zwiedzam (+ B.)- okoliczne zabytki </a:t>
            </a:r>
          </a:p>
          <a:p>
            <a:r>
              <a:rPr lang="pl-PL" dirty="0"/>
              <a:t>Poznaję (+ B.)- najciekawsze miejsca w stolicy </a:t>
            </a:r>
          </a:p>
          <a:p>
            <a:r>
              <a:rPr lang="pl-PL" dirty="0"/>
              <a:t>Szczególnie spodobał mi się (+ M.)- zabytkowy Kościół Mariacki w Krakowie</a:t>
            </a:r>
          </a:p>
          <a:p>
            <a:r>
              <a:rPr lang="pl-PL" dirty="0"/>
              <a:t>Ogromne wrażenie zrobiła na mnie (+ M.) –katedra Notre- Dame w Paryżu.</a:t>
            </a:r>
          </a:p>
        </p:txBody>
      </p:sp>
    </p:spTree>
    <p:extLst>
      <p:ext uri="{BB962C8B-B14F-4D97-AF65-F5344CB8AC3E}">
        <p14:creationId xmlns:p14="http://schemas.microsoft.com/office/powerpoint/2010/main" val="3857991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7FBC42C-904E-4B8D-8CFB-FC8A81BD3676}"/>
              </a:ext>
            </a:extLst>
          </p:cNvPr>
          <p:cNvSpPr>
            <a:spLocks noGrp="1"/>
          </p:cNvSpPr>
          <p:nvPr>
            <p:ph type="title"/>
          </p:nvPr>
        </p:nvSpPr>
        <p:spPr/>
        <p:txBody>
          <a:bodyPr/>
          <a:lstStyle/>
          <a:p>
            <a:r>
              <a:rPr lang="pl-PL" dirty="0"/>
              <a:t>Ż </a:t>
            </a:r>
            <a:r>
              <a:rPr lang="pl-PL" dirty="0" err="1"/>
              <a:t>yczenia</a:t>
            </a:r>
            <a:endParaRPr lang="pl-PL" dirty="0"/>
          </a:p>
        </p:txBody>
      </p:sp>
      <p:sp>
        <p:nvSpPr>
          <p:cNvPr id="3" name="Symbol zastępczy zawartości 2">
            <a:extLst>
              <a:ext uri="{FF2B5EF4-FFF2-40B4-BE49-F238E27FC236}">
                <a16:creationId xmlns:a16="http://schemas.microsoft.com/office/drawing/2014/main" id="{BC630914-0B1D-4EE0-9B07-3FEEFFC179E8}"/>
              </a:ext>
            </a:extLst>
          </p:cNvPr>
          <p:cNvSpPr>
            <a:spLocks noGrp="1"/>
          </p:cNvSpPr>
          <p:nvPr>
            <p:ph idx="1"/>
          </p:nvPr>
        </p:nvSpPr>
        <p:spPr/>
        <p:txBody>
          <a:bodyPr/>
          <a:lstStyle/>
          <a:p>
            <a:r>
              <a:rPr lang="pl-PL" dirty="0"/>
              <a:t>Życzenia mogą zaczynać się od słów:</a:t>
            </a:r>
          </a:p>
          <a:p>
            <a:r>
              <a:rPr lang="pl-PL" dirty="0"/>
              <a:t>A) Życzę ci…(wszystkiego najlepszego , udanego urlopu, dużo szczęścia na nowej drodze życia, miłych snów , szybkiego powrotu do zdrowia , powodzenia )</a:t>
            </a:r>
          </a:p>
          <a:p>
            <a:r>
              <a:rPr lang="pl-PL" dirty="0"/>
              <a:t>Kartki z życzeniami , np. </a:t>
            </a:r>
          </a:p>
          <a:p>
            <a:r>
              <a:rPr lang="pl-PL" dirty="0"/>
              <a:t>Kochana Ciociu !</a:t>
            </a:r>
          </a:p>
          <a:p>
            <a:r>
              <a:rPr lang="pl-PL" dirty="0"/>
              <a:t>Z okazji imienin życzę Ci wszystkiego najlepszego : dużo zdrowia, szczęścia i zadowolenia z dzieci oraz do zobaczenia w sobotę. Całuję Krystyna</a:t>
            </a:r>
          </a:p>
        </p:txBody>
      </p:sp>
    </p:spTree>
    <p:extLst>
      <p:ext uri="{BB962C8B-B14F-4D97-AF65-F5344CB8AC3E}">
        <p14:creationId xmlns:p14="http://schemas.microsoft.com/office/powerpoint/2010/main" val="85362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ytuł 1">
            <a:extLst>
              <a:ext uri="{FF2B5EF4-FFF2-40B4-BE49-F238E27FC236}">
                <a16:creationId xmlns:a16="http://schemas.microsoft.com/office/drawing/2014/main" id="{4CD9FF28-8A8A-40C0-AD34-0A845A878A34}"/>
              </a:ext>
            </a:extLst>
          </p:cNvPr>
          <p:cNvSpPr>
            <a:spLocks noGrp="1"/>
          </p:cNvSpPr>
          <p:nvPr>
            <p:ph type="title"/>
          </p:nvPr>
        </p:nvSpPr>
        <p:spPr>
          <a:xfrm>
            <a:off x="1451580" y="804520"/>
            <a:ext cx="3530157" cy="1049235"/>
          </a:xfrm>
        </p:spPr>
        <p:txBody>
          <a:bodyPr>
            <a:normAutofit/>
          </a:bodyPr>
          <a:lstStyle/>
          <a:p>
            <a:r>
              <a:rPr lang="pl-PL" sz="2200"/>
              <a:t>Jakie mogą być okazje do składania życzeń</a:t>
            </a:r>
          </a:p>
        </p:txBody>
      </p:sp>
      <p:sp>
        <p:nvSpPr>
          <p:cNvPr id="16" name="Rectangle 15">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67D64B28-A5CD-48D2-A917-F6EE3FF4D84B}"/>
              </a:ext>
            </a:extLst>
          </p:cNvPr>
          <p:cNvSpPr>
            <a:spLocks noGrp="1"/>
          </p:cNvSpPr>
          <p:nvPr>
            <p:ph idx="1"/>
          </p:nvPr>
        </p:nvSpPr>
        <p:spPr>
          <a:xfrm>
            <a:off x="1451581" y="2015732"/>
            <a:ext cx="3526523" cy="3450613"/>
          </a:xfrm>
        </p:spPr>
        <p:txBody>
          <a:bodyPr>
            <a:normAutofit/>
          </a:bodyPr>
          <a:lstStyle/>
          <a:p>
            <a:r>
              <a:rPr lang="pl-PL" dirty="0"/>
              <a:t>Urodzenie dziecka.( urodziny, roczek )</a:t>
            </a:r>
            <a:endParaRPr lang="en-US" dirty="0"/>
          </a:p>
        </p:txBody>
      </p:sp>
      <p:grpSp>
        <p:nvGrpSpPr>
          <p:cNvPr id="18" name="Group 17">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9" name="Rectangle 18">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Symbol zastępczy zawartości 4" descr="Urocze śmiejące się dziecko">
            <a:extLst>
              <a:ext uri="{FF2B5EF4-FFF2-40B4-BE49-F238E27FC236}">
                <a16:creationId xmlns:a16="http://schemas.microsoft.com/office/drawing/2014/main" id="{A6029057-6B50-45AE-9426-FE0BA463AF50}"/>
              </a:ext>
            </a:extLst>
          </p:cNvPr>
          <p:cNvPicPr>
            <a:picLocks noChangeAspect="1"/>
          </p:cNvPicPr>
          <p:nvPr/>
        </p:nvPicPr>
        <p:blipFill rotWithShape="1">
          <a:blip r:embed="rId2">
            <a:extLst>
              <a:ext uri="{28A0092B-C50C-407E-A947-70E740481C1C}">
                <a14:useLocalDpi xmlns:a14="http://schemas.microsoft.com/office/drawing/2010/main" val="0"/>
              </a:ext>
            </a:extLst>
          </a:blip>
          <a:srcRect l="6628" r="10127"/>
          <a:stretch/>
        </p:blipFill>
        <p:spPr>
          <a:xfrm>
            <a:off x="6093926" y="1116345"/>
            <a:ext cx="4821551" cy="3866172"/>
          </a:xfrm>
          <a:prstGeom prst="rect">
            <a:avLst/>
          </a:prstGeom>
        </p:spPr>
      </p:pic>
      <p:pic>
        <p:nvPicPr>
          <p:cNvPr id="22" name="Picture 21">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192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2A4B30-77D7-4FFB-8B53-A88BD68C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3C55DE12-682D-4E17-A9ED-4CDECEB1E654}"/>
              </a:ext>
            </a:extLst>
          </p:cNvPr>
          <p:cNvSpPr>
            <a:spLocks noGrp="1"/>
          </p:cNvSpPr>
          <p:nvPr>
            <p:ph type="title"/>
          </p:nvPr>
        </p:nvSpPr>
        <p:spPr>
          <a:xfrm>
            <a:off x="1451580" y="804519"/>
            <a:ext cx="4325112" cy="1049235"/>
          </a:xfrm>
        </p:spPr>
        <p:txBody>
          <a:bodyPr>
            <a:normAutofit/>
          </a:bodyPr>
          <a:lstStyle/>
          <a:p>
            <a:r>
              <a:rPr lang="pl-PL" sz="2800" dirty="0"/>
              <a:t>Życzenia świąteczne</a:t>
            </a:r>
          </a:p>
        </p:txBody>
      </p:sp>
      <p:cxnSp>
        <p:nvCxnSpPr>
          <p:cNvPr id="14" name="Straight Connector 13">
            <a:extLst>
              <a:ext uri="{FF2B5EF4-FFF2-40B4-BE49-F238E27FC236}">
                <a16:creationId xmlns:a16="http://schemas.microsoft.com/office/drawing/2014/main" id="{373AAE2E-5D6B-4952-A4BB-546C49F8DE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43251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6" name="Rectangle 15">
            <a:extLst>
              <a:ext uri="{FF2B5EF4-FFF2-40B4-BE49-F238E27FC236}">
                <a16:creationId xmlns:a16="http://schemas.microsoft.com/office/drawing/2014/main" id="{01E4D783-AD45-49E7-B6C7-BBACB8290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Symbol zastępczy zawartości 6" descr="Jaja wielkanocny w koszyku">
            <a:extLst>
              <a:ext uri="{FF2B5EF4-FFF2-40B4-BE49-F238E27FC236}">
                <a16:creationId xmlns:a16="http://schemas.microsoft.com/office/drawing/2014/main" id="{4045002E-206F-4987-A04F-9ED537AF4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0975" y="2610908"/>
            <a:ext cx="4325938" cy="2883958"/>
          </a:xfrm>
        </p:spPr>
      </p:pic>
      <p:pic>
        <p:nvPicPr>
          <p:cNvPr id="5" name="Symbol zastępczy zawartości 4" descr="Wieniec świąteczny z jemiołą, szyszkami, wskazówkami sosnowymi i owocami">
            <a:extLst>
              <a:ext uri="{FF2B5EF4-FFF2-40B4-BE49-F238E27FC236}">
                <a16:creationId xmlns:a16="http://schemas.microsoft.com/office/drawing/2014/main" id="{5452E147-BF97-40E9-8762-BD582F329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733" y="899343"/>
            <a:ext cx="4637119" cy="5095736"/>
          </a:xfrm>
          <a:prstGeom prst="rect">
            <a:avLst/>
          </a:prstGeom>
        </p:spPr>
      </p:pic>
    </p:spTree>
    <p:extLst>
      <p:ext uri="{BB962C8B-B14F-4D97-AF65-F5344CB8AC3E}">
        <p14:creationId xmlns:p14="http://schemas.microsoft.com/office/powerpoint/2010/main" val="276892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62EBF436-39E9-40B7-8437-5CDC6B652D1A}"/>
              </a:ext>
            </a:extLst>
          </p:cNvPr>
          <p:cNvSpPr>
            <a:spLocks noGrp="1"/>
          </p:cNvSpPr>
          <p:nvPr>
            <p:ph idx="1"/>
          </p:nvPr>
        </p:nvSpPr>
        <p:spPr/>
        <p:txBody>
          <a:bodyPr/>
          <a:lstStyle/>
          <a:p>
            <a:r>
              <a:rPr lang="pl-PL" b="1" i="0" u="sng" dirty="0">
                <a:solidFill>
                  <a:srgbClr val="89864F"/>
                </a:solidFill>
                <a:effectLst/>
                <a:latin typeface="Verdana" panose="020B0604030504040204" pitchFamily="34" charset="0"/>
              </a:rPr>
              <a:t>3. ZAKOŃCZENIE - ocena postaci (akapit):</a:t>
            </a:r>
            <a:br>
              <a:rPr lang="pl-PL" dirty="0"/>
            </a:br>
            <a:r>
              <a:rPr lang="pl-PL" b="0" i="0" dirty="0">
                <a:solidFill>
                  <a:srgbClr val="89864F"/>
                </a:solidFill>
                <a:effectLst/>
                <a:latin typeface="Verdana" panose="020B0604030504040204" pitchFamily="34" charset="0"/>
              </a:rPr>
              <a:t>tutaj piszemy, co myślimy o danym bohaterze. Czy wywołał w nas sympatię? A może przeciwnie - nie budzi sympatii? Czy uważamy go za osobę godną naśladowania? np.   X jest postacią pozytywną/negatywna, ponieważ....</a:t>
            </a:r>
            <a:br>
              <a:rPr lang="pl-PL" dirty="0"/>
            </a:br>
            <a:br>
              <a:rPr lang="pl-PL" dirty="0"/>
            </a:br>
            <a:r>
              <a:rPr lang="pl-PL" b="0" i="0" dirty="0">
                <a:solidFill>
                  <a:srgbClr val="89864F"/>
                </a:solidFill>
                <a:effectLst/>
                <a:latin typeface="Verdana" panose="020B0604030504040204" pitchFamily="34" charset="0"/>
              </a:rPr>
              <a:t>Należy pamiętać o cytatach (fragmentach z książki) przy charakteryzowaniu postaci literackiej!</a:t>
            </a:r>
            <a:endParaRPr lang="pl-PL" dirty="0"/>
          </a:p>
        </p:txBody>
      </p:sp>
    </p:spTree>
    <p:extLst>
      <p:ext uri="{BB962C8B-B14F-4D97-AF65-F5344CB8AC3E}">
        <p14:creationId xmlns:p14="http://schemas.microsoft.com/office/powerpoint/2010/main" val="1896417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39">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Symbol zastępczy zawartości 4" descr="Kształt serce jest przenoszony na zamazane jasne tło">
            <a:extLst>
              <a:ext uri="{FF2B5EF4-FFF2-40B4-BE49-F238E27FC236}">
                <a16:creationId xmlns:a16="http://schemas.microsoft.com/office/drawing/2014/main" id="{E4EDAB9B-6865-417D-BA0A-5CD5936FFC7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601" r="-1" b="14126"/>
          <a:stretch/>
        </p:blipFill>
        <p:spPr>
          <a:xfrm>
            <a:off x="325" y="11440"/>
            <a:ext cx="12191675" cy="6857990"/>
          </a:xfrm>
          <a:prstGeom prst="rect">
            <a:avLst/>
          </a:prstGeom>
        </p:spPr>
      </p:pic>
      <p:sp>
        <p:nvSpPr>
          <p:cNvPr id="44" name="Rectangle 43">
            <a:extLst>
              <a:ext uri="{FF2B5EF4-FFF2-40B4-BE49-F238E27FC236}">
                <a16:creationId xmlns:a16="http://schemas.microsoft.com/office/drawing/2014/main" id="{4D4DBF95-3416-4177-9963-47A46BC1B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97795"/>
            <a:ext cx="3411213" cy="193482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635D881-6B93-4B51-8A6E-B2C9029E471A}"/>
              </a:ext>
            </a:extLst>
          </p:cNvPr>
          <p:cNvSpPr>
            <a:spLocks noGrp="1"/>
          </p:cNvSpPr>
          <p:nvPr>
            <p:ph type="title"/>
          </p:nvPr>
        </p:nvSpPr>
        <p:spPr>
          <a:xfrm>
            <a:off x="8291655" y="825587"/>
            <a:ext cx="3075424" cy="1442572"/>
          </a:xfrm>
        </p:spPr>
        <p:txBody>
          <a:bodyPr vert="horz" lIns="91440" tIns="45720" rIns="91440" bIns="45720" rtlCol="0" anchor="t">
            <a:normAutofit/>
          </a:bodyPr>
          <a:lstStyle/>
          <a:p>
            <a:r>
              <a:rPr lang="en-US" sz="2000">
                <a:solidFill>
                  <a:srgbClr val="FFFFFE"/>
                </a:solidFill>
              </a:rPr>
              <a:t>Życzenia z okazji walentynek</a:t>
            </a:r>
          </a:p>
        </p:txBody>
      </p:sp>
      <p:cxnSp>
        <p:nvCxnSpPr>
          <p:cNvPr id="46" name="Straight Connector 45">
            <a:extLst>
              <a:ext uri="{FF2B5EF4-FFF2-40B4-BE49-F238E27FC236}">
                <a16:creationId xmlns:a16="http://schemas.microsoft.com/office/drawing/2014/main" id="{C4A105A4-8C56-4602-B77F-265D157008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93596" y="662123"/>
            <a:ext cx="3078623" cy="0"/>
          </a:xfrm>
          <a:prstGeom prst="line">
            <a:avLst/>
          </a:prstGeom>
          <a:ln w="31750">
            <a:solidFill>
              <a:srgbClr val="A0F5B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7965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FCEF3FC-C2BB-41C3-B2B5-119FD2E07136}"/>
              </a:ext>
            </a:extLst>
          </p:cNvPr>
          <p:cNvSpPr>
            <a:spLocks noGrp="1"/>
          </p:cNvSpPr>
          <p:nvPr>
            <p:ph type="title"/>
          </p:nvPr>
        </p:nvSpPr>
        <p:spPr/>
        <p:txBody>
          <a:bodyPr/>
          <a:lstStyle/>
          <a:p>
            <a:r>
              <a:rPr lang="pl-PL" dirty="0"/>
              <a:t>Zaproszenia .</a:t>
            </a:r>
          </a:p>
        </p:txBody>
      </p:sp>
      <p:sp>
        <p:nvSpPr>
          <p:cNvPr id="3" name="Symbol zastępczy zawartości 2">
            <a:extLst>
              <a:ext uri="{FF2B5EF4-FFF2-40B4-BE49-F238E27FC236}">
                <a16:creationId xmlns:a16="http://schemas.microsoft.com/office/drawing/2014/main" id="{2A24B261-3E98-4B68-99D4-CF45E8A8063F}"/>
              </a:ext>
            </a:extLst>
          </p:cNvPr>
          <p:cNvSpPr>
            <a:spLocks noGrp="1"/>
          </p:cNvSpPr>
          <p:nvPr>
            <p:ph idx="1"/>
          </p:nvPr>
        </p:nvSpPr>
        <p:spPr/>
        <p:txBody>
          <a:bodyPr/>
          <a:lstStyle/>
          <a:p>
            <a:r>
              <a:rPr lang="pl-PL" dirty="0"/>
              <a:t>Pisząc zaproszenie należy pamiętać:</a:t>
            </a:r>
          </a:p>
          <a:p>
            <a:r>
              <a:rPr lang="pl-PL" dirty="0"/>
              <a:t>- Kto zaprasza ?</a:t>
            </a:r>
          </a:p>
          <a:p>
            <a:r>
              <a:rPr lang="pl-PL" dirty="0"/>
              <a:t>- Kogo się zaprasza ?</a:t>
            </a:r>
          </a:p>
          <a:p>
            <a:r>
              <a:rPr lang="pl-PL" dirty="0"/>
              <a:t>- Na jaką uroczystość się zaprasza ?</a:t>
            </a:r>
          </a:p>
          <a:p>
            <a:r>
              <a:rPr lang="pl-PL" dirty="0"/>
              <a:t>-Kiedy odbędzie się spotkanie ( uroczystość )?</a:t>
            </a:r>
          </a:p>
          <a:p>
            <a:r>
              <a:rPr lang="pl-PL" dirty="0"/>
              <a:t>- Gdzie odbędzie się spotkanie ?</a:t>
            </a:r>
          </a:p>
        </p:txBody>
      </p:sp>
    </p:spTree>
    <p:extLst>
      <p:ext uri="{BB962C8B-B14F-4D97-AF65-F5344CB8AC3E}">
        <p14:creationId xmlns:p14="http://schemas.microsoft.com/office/powerpoint/2010/main" val="348917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C2A4B30-77D7-4FFB-8B53-A88BD68C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D517CA1-0105-4305-BF86-266D6DE72A17}"/>
              </a:ext>
            </a:extLst>
          </p:cNvPr>
          <p:cNvSpPr>
            <a:spLocks noGrp="1"/>
          </p:cNvSpPr>
          <p:nvPr>
            <p:ph type="title"/>
          </p:nvPr>
        </p:nvSpPr>
        <p:spPr>
          <a:xfrm>
            <a:off x="1451580" y="804519"/>
            <a:ext cx="4325112" cy="1049235"/>
          </a:xfrm>
        </p:spPr>
        <p:txBody>
          <a:bodyPr>
            <a:normAutofit/>
          </a:bodyPr>
          <a:lstStyle/>
          <a:p>
            <a:r>
              <a:rPr lang="pl-PL" sz="2800"/>
              <a:t>Zaproszenia</a:t>
            </a:r>
          </a:p>
        </p:txBody>
      </p:sp>
      <p:cxnSp>
        <p:nvCxnSpPr>
          <p:cNvPr id="75" name="Straight Connector 74">
            <a:extLst>
              <a:ext uri="{FF2B5EF4-FFF2-40B4-BE49-F238E27FC236}">
                <a16:creationId xmlns:a16="http://schemas.microsoft.com/office/drawing/2014/main" id="{373AAE2E-5D6B-4952-A4BB-546C49F8DE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43251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7" name="Rectangle 76">
            <a:extLst>
              <a:ext uri="{FF2B5EF4-FFF2-40B4-BE49-F238E27FC236}">
                <a16:creationId xmlns:a16="http://schemas.microsoft.com/office/drawing/2014/main" id="{01E4D783-AD45-49E7-B6C7-BBACB8290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026" name="Picture 2" descr="Zaproszenia na urodziny dziecka do wydrukowania">
            <a:extLst>
              <a:ext uri="{FF2B5EF4-FFF2-40B4-BE49-F238E27FC236}">
                <a16:creationId xmlns:a16="http://schemas.microsoft.com/office/drawing/2014/main" id="{2E99778B-5AF2-43F0-9F18-0091E513BC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66588" y="804519"/>
            <a:ext cx="3739409" cy="52853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djęcie: zaproszenie na urodziny małego dziecka – roczek">
            <a:extLst>
              <a:ext uri="{FF2B5EF4-FFF2-40B4-BE49-F238E27FC236}">
                <a16:creationId xmlns:a16="http://schemas.microsoft.com/office/drawing/2014/main" id="{D6D2AB8C-539E-4076-8AB6-8E43D34136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77181" y="2016125"/>
            <a:ext cx="4073525" cy="407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1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DDA9908-B6DD-4E20-B1CC-BD6D3CAD1406}"/>
              </a:ext>
            </a:extLst>
          </p:cNvPr>
          <p:cNvSpPr>
            <a:spLocks noGrp="1"/>
          </p:cNvSpPr>
          <p:nvPr>
            <p:ph type="title"/>
          </p:nvPr>
        </p:nvSpPr>
        <p:spPr/>
        <p:txBody>
          <a:bodyPr/>
          <a:lstStyle/>
          <a:p>
            <a:r>
              <a:rPr lang="pl-PL" dirty="0"/>
              <a:t>Formy wypowiedzi ustnych</a:t>
            </a:r>
          </a:p>
        </p:txBody>
      </p:sp>
      <p:pic>
        <p:nvPicPr>
          <p:cNvPr id="5" name="Symbol zastępczy zawartości 4" descr="Dzieci w grupie w kostiumach">
            <a:extLst>
              <a:ext uri="{FF2B5EF4-FFF2-40B4-BE49-F238E27FC236}">
                <a16:creationId xmlns:a16="http://schemas.microsoft.com/office/drawing/2014/main" id="{494645C6-29F1-451B-8D55-E2535329B8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5934" y="2016125"/>
            <a:ext cx="5174457" cy="3449638"/>
          </a:xfrm>
        </p:spPr>
      </p:pic>
    </p:spTree>
    <p:extLst>
      <p:ext uri="{BB962C8B-B14F-4D97-AF65-F5344CB8AC3E}">
        <p14:creationId xmlns:p14="http://schemas.microsoft.com/office/powerpoint/2010/main" val="4153868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4CEEEC-2EB0-40AA-8E6B-F15E780B3497}"/>
              </a:ext>
            </a:extLst>
          </p:cNvPr>
          <p:cNvSpPr>
            <a:spLocks noGrp="1"/>
          </p:cNvSpPr>
          <p:nvPr>
            <p:ph type="title"/>
          </p:nvPr>
        </p:nvSpPr>
        <p:spPr/>
        <p:txBody>
          <a:bodyPr/>
          <a:lstStyle/>
          <a:p>
            <a:r>
              <a:rPr lang="pl-PL" dirty="0"/>
              <a:t>W ćwiczeniach  w mówieniu należy pamiętać.</a:t>
            </a:r>
          </a:p>
        </p:txBody>
      </p:sp>
      <p:sp>
        <p:nvSpPr>
          <p:cNvPr id="3" name="Symbol zastępczy zawartości 2">
            <a:extLst>
              <a:ext uri="{FF2B5EF4-FFF2-40B4-BE49-F238E27FC236}">
                <a16:creationId xmlns:a16="http://schemas.microsoft.com/office/drawing/2014/main" id="{0BB93587-ADD5-4F7F-B27E-3F0B7D495FC2}"/>
              </a:ext>
            </a:extLst>
          </p:cNvPr>
          <p:cNvSpPr>
            <a:spLocks noGrp="1"/>
          </p:cNvSpPr>
          <p:nvPr>
            <p:ph idx="1"/>
          </p:nvPr>
        </p:nvSpPr>
        <p:spPr/>
        <p:txBody>
          <a:bodyPr/>
          <a:lstStyle/>
          <a:p>
            <a:r>
              <a:rPr lang="pl-PL" dirty="0"/>
              <a:t>1. Na początku rozmowy należy się przedstawić ( jeśli to jest np. egzamin na B-1). Można przygotować sobie kilka zdań o sobie. Na egzaminie , ważne jest pierwsze wrażenie.</a:t>
            </a:r>
          </a:p>
          <a:p>
            <a:r>
              <a:rPr lang="pl-PL" dirty="0"/>
              <a:t>2.Odpowiedz ustną , należy przemyśleć. Jeśli tego potrzebujesz możesz sporządzić  sobie krótki plan – najważniejsze punkty do każdego zdania.</a:t>
            </a:r>
          </a:p>
          <a:p>
            <a:r>
              <a:rPr lang="pl-PL" dirty="0"/>
              <a:t>3. Trzeba pamiętać o formach grzecznościowych.( Jeśli jest to egzamin należy używać form oficjalnych- pan/pani).</a:t>
            </a:r>
          </a:p>
          <a:p>
            <a:r>
              <a:rPr lang="pl-PL" dirty="0"/>
              <a:t>4.Nie należy mówić za dużo, trzeba pamiętać ,że każde zadanie ma swój początek , rozwinięcie i zakończenie .</a:t>
            </a:r>
          </a:p>
        </p:txBody>
      </p:sp>
    </p:spTree>
    <p:extLst>
      <p:ext uri="{BB962C8B-B14F-4D97-AF65-F5344CB8AC3E}">
        <p14:creationId xmlns:p14="http://schemas.microsoft.com/office/powerpoint/2010/main" val="303338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DB1A49-E7B0-4733-8313-D6843D891812}"/>
              </a:ext>
            </a:extLst>
          </p:cNvPr>
          <p:cNvSpPr>
            <a:spLocks noGrp="1"/>
          </p:cNvSpPr>
          <p:nvPr>
            <p:ph type="title"/>
          </p:nvPr>
        </p:nvSpPr>
        <p:spPr/>
        <p:txBody>
          <a:bodyPr/>
          <a:lstStyle/>
          <a:p>
            <a:r>
              <a:rPr lang="pl-PL" dirty="0"/>
              <a:t>Opis fotografii</a:t>
            </a:r>
          </a:p>
        </p:txBody>
      </p:sp>
      <p:sp>
        <p:nvSpPr>
          <p:cNvPr id="3" name="Symbol zastępczy zawartości 2">
            <a:extLst>
              <a:ext uri="{FF2B5EF4-FFF2-40B4-BE49-F238E27FC236}">
                <a16:creationId xmlns:a16="http://schemas.microsoft.com/office/drawing/2014/main" id="{A55876EF-FAC6-4C18-B073-6A0B60E7409C}"/>
              </a:ext>
            </a:extLst>
          </p:cNvPr>
          <p:cNvSpPr>
            <a:spLocks noGrp="1"/>
          </p:cNvSpPr>
          <p:nvPr>
            <p:ph idx="1"/>
          </p:nvPr>
        </p:nvSpPr>
        <p:spPr/>
        <p:txBody>
          <a:bodyPr/>
          <a:lstStyle/>
          <a:p>
            <a:r>
              <a:rPr lang="pl-PL" dirty="0"/>
              <a:t>W tym zadaniu musisz nazwać sytuację przedstawioną na zdjęciu oraz opisać szczegółowo osoby ( wygląd , strój , czynności ), miejsce w którym się znajdują oraz czas ( pora dnia, pora roku , pogoda ). Na zakończenie możesz dodać kilka słów na temat atmosfery, nastroju czy ogólnego wrażenia.</a:t>
            </a:r>
          </a:p>
          <a:p>
            <a:r>
              <a:rPr lang="pl-PL" dirty="0"/>
              <a:t>Kluczowe elementy opisu :</a:t>
            </a:r>
          </a:p>
          <a:p>
            <a:r>
              <a:rPr lang="pl-PL" dirty="0"/>
              <a:t>W głębi …   Na drugim planie…. W prawym górnym rogu… Po lewej stronie… Na pierwszym planie… Na środku…</a:t>
            </a:r>
          </a:p>
        </p:txBody>
      </p:sp>
    </p:spTree>
    <p:extLst>
      <p:ext uri="{BB962C8B-B14F-4D97-AF65-F5344CB8AC3E}">
        <p14:creationId xmlns:p14="http://schemas.microsoft.com/office/powerpoint/2010/main" val="211139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F3DAE7D-32E7-486C-85F6-2010C2D1EA2C}"/>
              </a:ext>
            </a:extLst>
          </p:cNvPr>
          <p:cNvSpPr>
            <a:spLocks noGrp="1"/>
          </p:cNvSpPr>
          <p:nvPr>
            <p:ph type="title"/>
          </p:nvPr>
        </p:nvSpPr>
        <p:spPr/>
        <p:txBody>
          <a:bodyPr/>
          <a:lstStyle/>
          <a:p>
            <a:r>
              <a:rPr lang="pl-PL" dirty="0"/>
              <a:t>Wyrażenia i zwroty stosowane w opisie ilustracji</a:t>
            </a:r>
          </a:p>
        </p:txBody>
      </p:sp>
      <p:sp>
        <p:nvSpPr>
          <p:cNvPr id="3" name="Symbol zastępczy zawartości 2">
            <a:extLst>
              <a:ext uri="{FF2B5EF4-FFF2-40B4-BE49-F238E27FC236}">
                <a16:creationId xmlns:a16="http://schemas.microsoft.com/office/drawing/2014/main" id="{E8AEA626-175D-4366-883F-157156A6C3CF}"/>
              </a:ext>
            </a:extLst>
          </p:cNvPr>
          <p:cNvSpPr>
            <a:spLocks noGrp="1"/>
          </p:cNvSpPr>
          <p:nvPr>
            <p:ph idx="1"/>
          </p:nvPr>
        </p:nvSpPr>
        <p:spPr/>
        <p:txBody>
          <a:bodyPr/>
          <a:lstStyle/>
          <a:p>
            <a:r>
              <a:rPr lang="pl-PL" dirty="0"/>
              <a:t>To zdjęcie przedstawia (+ B.)- ślub / rodzinny obiad / wypadek na ulicy / egzamin/</a:t>
            </a:r>
          </a:p>
          <a:p>
            <a:r>
              <a:rPr lang="pl-PL" dirty="0"/>
              <a:t>Na pierwszym planie – widać , można zobaczyć , widzę ( + B.) – wysokiego mężczyznę,</a:t>
            </a:r>
          </a:p>
          <a:p>
            <a:r>
              <a:rPr lang="pl-PL" dirty="0"/>
              <a:t>policjanta, małego psa </a:t>
            </a:r>
          </a:p>
          <a:p>
            <a:r>
              <a:rPr lang="pl-PL" dirty="0"/>
              <a:t>Na drugim planie-</a:t>
            </a:r>
          </a:p>
          <a:p>
            <a:r>
              <a:rPr lang="pl-PL" dirty="0"/>
              <a:t>W głębi-</a:t>
            </a:r>
          </a:p>
          <a:p>
            <a:r>
              <a:rPr lang="pl-PL" dirty="0"/>
              <a:t>Ten chłopiec wygląda  na (+ B.)- 15 lat/ około trzydziestu lat</a:t>
            </a:r>
          </a:p>
          <a:p>
            <a:r>
              <a:rPr lang="pl-PL" dirty="0"/>
              <a:t>Dziewczynka jest ubrana w (+ B.) czerwoną bluzę / koszulę w kratkę</a:t>
            </a:r>
          </a:p>
        </p:txBody>
      </p:sp>
    </p:spTree>
    <p:extLst>
      <p:ext uri="{BB962C8B-B14F-4D97-AF65-F5344CB8AC3E}">
        <p14:creationId xmlns:p14="http://schemas.microsoft.com/office/powerpoint/2010/main" val="2774639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69A6E104-F4E7-4902-AB86-7A31F70A583C}"/>
              </a:ext>
            </a:extLst>
          </p:cNvPr>
          <p:cNvSpPr>
            <a:spLocks noGrp="1"/>
          </p:cNvSpPr>
          <p:nvPr>
            <p:ph idx="1"/>
          </p:nvPr>
        </p:nvSpPr>
        <p:spPr>
          <a:xfrm>
            <a:off x="1451579" y="1819124"/>
            <a:ext cx="9603275" cy="3647221"/>
          </a:xfrm>
        </p:spPr>
        <p:txBody>
          <a:bodyPr>
            <a:normAutofit lnSpcReduction="10000"/>
          </a:bodyPr>
          <a:lstStyle/>
          <a:p>
            <a:r>
              <a:rPr lang="pl-PL" dirty="0"/>
              <a:t> Możesz używać zwrotów :</a:t>
            </a:r>
          </a:p>
          <a:p>
            <a:r>
              <a:rPr lang="pl-PL" dirty="0"/>
              <a:t>Moim zdaniem / Według mnie                   pewnie / prawdopodobnie / chyba</a:t>
            </a:r>
          </a:p>
          <a:p>
            <a:r>
              <a:rPr lang="pl-PL" dirty="0"/>
              <a:t>Sądzę ,że / Uważam , że                            możliwe , że /może / być może</a:t>
            </a:r>
          </a:p>
          <a:p>
            <a:r>
              <a:rPr lang="pl-PL" dirty="0"/>
              <a:t>Wydaje mi się ,że                                     trudno powiedzieć /nie wiadomo czy…</a:t>
            </a:r>
          </a:p>
          <a:p>
            <a:r>
              <a:rPr lang="pl-PL" dirty="0"/>
              <a:t>Mam wrażenie ,że</a:t>
            </a:r>
          </a:p>
          <a:p>
            <a:r>
              <a:rPr lang="pl-PL" dirty="0"/>
              <a:t>Podsumowując , pamiętaj ,żeby nie zaczynać od szczegółów . Najpierw powiedzieć krótko, kogo lub co przedstawia zdjęcie , a potem opowiedzieć dokładnie, co jest na pierwszym planie, na drugim i w głębi.</a:t>
            </a:r>
          </a:p>
          <a:p>
            <a:endParaRPr lang="pl-PL" dirty="0"/>
          </a:p>
        </p:txBody>
      </p:sp>
    </p:spTree>
    <p:extLst>
      <p:ext uri="{BB962C8B-B14F-4D97-AF65-F5344CB8AC3E}">
        <p14:creationId xmlns:p14="http://schemas.microsoft.com/office/powerpoint/2010/main" val="3448668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F3B19C5-D6A7-4AA6-9DE8-9C39763BB01F}"/>
              </a:ext>
            </a:extLst>
          </p:cNvPr>
          <p:cNvSpPr>
            <a:spLocks noGrp="1"/>
          </p:cNvSpPr>
          <p:nvPr>
            <p:ph type="title"/>
          </p:nvPr>
        </p:nvSpPr>
        <p:spPr/>
        <p:txBody>
          <a:bodyPr/>
          <a:lstStyle/>
          <a:p>
            <a:r>
              <a:rPr lang="pl-PL" dirty="0"/>
              <a:t>Monolog</a:t>
            </a:r>
          </a:p>
        </p:txBody>
      </p:sp>
      <p:sp>
        <p:nvSpPr>
          <p:cNvPr id="3" name="Symbol zastępczy zawartości 2">
            <a:extLst>
              <a:ext uri="{FF2B5EF4-FFF2-40B4-BE49-F238E27FC236}">
                <a16:creationId xmlns:a16="http://schemas.microsoft.com/office/drawing/2014/main" id="{FBCC16B4-967A-4C98-9796-5E47E31EB2F2}"/>
              </a:ext>
            </a:extLst>
          </p:cNvPr>
          <p:cNvSpPr>
            <a:spLocks noGrp="1"/>
          </p:cNvSpPr>
          <p:nvPr>
            <p:ph idx="1"/>
          </p:nvPr>
        </p:nvSpPr>
        <p:spPr/>
        <p:txBody>
          <a:bodyPr/>
          <a:lstStyle/>
          <a:p>
            <a:r>
              <a:rPr lang="pl-PL" dirty="0"/>
              <a:t>W tym zadaniu musimy pamiętać ,że należy mówić na podany temat ( hobby, święta, znaczenie </a:t>
            </a:r>
            <a:r>
              <a:rPr lang="pl-PL" dirty="0" err="1"/>
              <a:t>internetu</a:t>
            </a:r>
            <a:r>
              <a:rPr lang="pl-PL" dirty="0"/>
              <a:t> itd.)</a:t>
            </a:r>
          </a:p>
          <a:p>
            <a:r>
              <a:rPr lang="pl-PL" dirty="0"/>
              <a:t>W zależności od typu monologu musisz :</a:t>
            </a:r>
          </a:p>
          <a:p>
            <a:r>
              <a:rPr lang="pl-PL" dirty="0"/>
              <a:t>- przedstawić swoją opinię na określony temat i podać odpowiednie argumenty.</a:t>
            </a:r>
          </a:p>
          <a:p>
            <a:r>
              <a:rPr lang="pl-PL" dirty="0"/>
              <a:t>- opowiedzieć o swoich doświadczeniach,</a:t>
            </a:r>
          </a:p>
          <a:p>
            <a:r>
              <a:rPr lang="pl-PL" dirty="0"/>
              <a:t>-opisać jakieś miejsce lub zjawisko np. opisać swój wymarzony dom.</a:t>
            </a:r>
          </a:p>
        </p:txBody>
      </p:sp>
    </p:spTree>
    <p:extLst>
      <p:ext uri="{BB962C8B-B14F-4D97-AF65-F5344CB8AC3E}">
        <p14:creationId xmlns:p14="http://schemas.microsoft.com/office/powerpoint/2010/main" val="2645576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417F9A4-FFA4-4B05-A3D4-F931E2236250}"/>
              </a:ext>
            </a:extLst>
          </p:cNvPr>
          <p:cNvSpPr>
            <a:spLocks noGrp="1"/>
          </p:cNvSpPr>
          <p:nvPr>
            <p:ph type="ctrTitle"/>
          </p:nvPr>
        </p:nvSpPr>
        <p:spPr/>
        <p:txBody>
          <a:bodyPr/>
          <a:lstStyle/>
          <a:p>
            <a:r>
              <a:rPr lang="pl-PL" dirty="0"/>
              <a:t>Dziękuję za uwagę</a:t>
            </a:r>
          </a:p>
        </p:txBody>
      </p:sp>
    </p:spTree>
    <p:extLst>
      <p:ext uri="{BB962C8B-B14F-4D97-AF65-F5344CB8AC3E}">
        <p14:creationId xmlns:p14="http://schemas.microsoft.com/office/powerpoint/2010/main" val="96615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ytuł 1">
            <a:extLst>
              <a:ext uri="{FF2B5EF4-FFF2-40B4-BE49-F238E27FC236}">
                <a16:creationId xmlns:a16="http://schemas.microsoft.com/office/drawing/2014/main" id="{18DDC38B-3CFB-45EE-93FC-F175B76BA344}"/>
              </a:ext>
            </a:extLst>
          </p:cNvPr>
          <p:cNvSpPr>
            <a:spLocks noGrp="1"/>
          </p:cNvSpPr>
          <p:nvPr>
            <p:ph type="title"/>
          </p:nvPr>
        </p:nvSpPr>
        <p:spPr>
          <a:xfrm>
            <a:off x="1451579" y="2303047"/>
            <a:ext cx="3272093" cy="2674198"/>
          </a:xfrm>
        </p:spPr>
        <p:txBody>
          <a:bodyPr anchor="t">
            <a:normAutofit/>
          </a:bodyPr>
          <a:lstStyle/>
          <a:p>
            <a:r>
              <a:rPr lang="pl-PL" sz="2700"/>
              <a:t>Budowa charakterystyki</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ymbol zastępczy zawartości 2">
            <a:extLst>
              <a:ext uri="{FF2B5EF4-FFF2-40B4-BE49-F238E27FC236}">
                <a16:creationId xmlns:a16="http://schemas.microsoft.com/office/drawing/2014/main" id="{3130639A-09B3-4AE3-B9E4-D9ED3F9FDB2B}"/>
              </a:ext>
            </a:extLst>
          </p:cNvPr>
          <p:cNvGraphicFramePr>
            <a:graphicFrameLocks noGrp="1"/>
          </p:cNvGraphicFramePr>
          <p:nvPr>
            <p:ph idx="1"/>
            <p:extLst>
              <p:ext uri="{D42A27DB-BD31-4B8C-83A1-F6EECF244321}">
                <p14:modId xmlns:p14="http://schemas.microsoft.com/office/powerpoint/2010/main" val="3253651115"/>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105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ytuł 1">
            <a:extLst>
              <a:ext uri="{FF2B5EF4-FFF2-40B4-BE49-F238E27FC236}">
                <a16:creationId xmlns:a16="http://schemas.microsoft.com/office/drawing/2014/main" id="{AA2B3E46-2BAB-450A-9911-740F417BCE30}"/>
              </a:ext>
            </a:extLst>
          </p:cNvPr>
          <p:cNvSpPr>
            <a:spLocks noGrp="1"/>
          </p:cNvSpPr>
          <p:nvPr>
            <p:ph type="title"/>
          </p:nvPr>
        </p:nvSpPr>
        <p:spPr>
          <a:xfrm>
            <a:off x="1451579" y="804519"/>
            <a:ext cx="9603275" cy="1049235"/>
          </a:xfrm>
        </p:spPr>
        <p:txBody>
          <a:bodyPr>
            <a:normAutofit/>
          </a:bodyPr>
          <a:lstStyle/>
          <a:p>
            <a:r>
              <a:rPr lang="pl-PL" dirty="0"/>
              <a:t>C.D.</a:t>
            </a:r>
          </a:p>
        </p:txBody>
      </p:sp>
      <p:sp>
        <p:nvSpPr>
          <p:cNvPr id="28" name="Rectangle 27">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ymbol zastępczy zawartości 2">
            <a:extLst>
              <a:ext uri="{FF2B5EF4-FFF2-40B4-BE49-F238E27FC236}">
                <a16:creationId xmlns:a16="http://schemas.microsoft.com/office/drawing/2014/main" id="{45F0AAEB-603A-4C57-9F00-4174F628983D}"/>
              </a:ext>
            </a:extLst>
          </p:cNvPr>
          <p:cNvGraphicFramePr>
            <a:graphicFrameLocks noGrp="1"/>
          </p:cNvGraphicFramePr>
          <p:nvPr>
            <p:ph idx="1"/>
            <p:extLst>
              <p:ext uri="{D42A27DB-BD31-4B8C-83A1-F6EECF244321}">
                <p14:modId xmlns:p14="http://schemas.microsoft.com/office/powerpoint/2010/main" val="3086012791"/>
              </p:ext>
            </p:extLst>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850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ytuł 1">
            <a:extLst>
              <a:ext uri="{FF2B5EF4-FFF2-40B4-BE49-F238E27FC236}">
                <a16:creationId xmlns:a16="http://schemas.microsoft.com/office/drawing/2014/main" id="{BB2049D0-CF3C-4CD3-A707-D1C909809C35}"/>
              </a:ext>
            </a:extLst>
          </p:cNvPr>
          <p:cNvSpPr>
            <a:spLocks noGrp="1"/>
          </p:cNvSpPr>
          <p:nvPr>
            <p:ph type="title"/>
          </p:nvPr>
        </p:nvSpPr>
        <p:spPr>
          <a:xfrm>
            <a:off x="1451579" y="2303047"/>
            <a:ext cx="3272093" cy="2674198"/>
          </a:xfrm>
        </p:spPr>
        <p:txBody>
          <a:bodyPr anchor="t">
            <a:normAutofit/>
          </a:bodyPr>
          <a:lstStyle/>
          <a:p>
            <a:r>
              <a:rPr lang="pl-PL" dirty="0"/>
              <a:t>c.d.</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ymbol zastępczy zawartości 2">
            <a:extLst>
              <a:ext uri="{FF2B5EF4-FFF2-40B4-BE49-F238E27FC236}">
                <a16:creationId xmlns:a16="http://schemas.microsoft.com/office/drawing/2014/main" id="{A4443FFD-C5D1-4E64-B600-9594078A962F}"/>
              </a:ext>
            </a:extLst>
          </p:cNvPr>
          <p:cNvGraphicFramePr>
            <a:graphicFrameLocks noGrp="1"/>
          </p:cNvGraphicFramePr>
          <p:nvPr>
            <p:ph idx="1"/>
            <p:extLst>
              <p:ext uri="{D42A27DB-BD31-4B8C-83A1-F6EECF244321}">
                <p14:modId xmlns:p14="http://schemas.microsoft.com/office/powerpoint/2010/main" val="3929108007"/>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883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A34078-D8DC-4F93-B8CE-B08768D9CF8A}"/>
              </a:ext>
            </a:extLst>
          </p:cNvPr>
          <p:cNvSpPr>
            <a:spLocks noGrp="1"/>
          </p:cNvSpPr>
          <p:nvPr>
            <p:ph type="title"/>
          </p:nvPr>
        </p:nvSpPr>
        <p:spPr/>
        <p:txBody>
          <a:bodyPr/>
          <a:lstStyle/>
          <a:p>
            <a:r>
              <a:rPr lang="pl-PL" dirty="0"/>
              <a:t>Wyrażenia i zwroty stosowane  w charakterystyce</a:t>
            </a:r>
          </a:p>
        </p:txBody>
      </p:sp>
      <p:graphicFrame>
        <p:nvGraphicFramePr>
          <p:cNvPr id="4" name="Tabela 4">
            <a:extLst>
              <a:ext uri="{FF2B5EF4-FFF2-40B4-BE49-F238E27FC236}">
                <a16:creationId xmlns:a16="http://schemas.microsoft.com/office/drawing/2014/main" id="{1557445D-DB39-4E1D-993C-BAD7B5BE4491}"/>
              </a:ext>
            </a:extLst>
          </p:cNvPr>
          <p:cNvGraphicFramePr>
            <a:graphicFrameLocks noGrp="1"/>
          </p:cNvGraphicFramePr>
          <p:nvPr>
            <p:ph idx="1"/>
            <p:extLst>
              <p:ext uri="{D42A27DB-BD31-4B8C-83A1-F6EECF244321}">
                <p14:modId xmlns:p14="http://schemas.microsoft.com/office/powerpoint/2010/main" val="2700304010"/>
              </p:ext>
            </p:extLst>
          </p:nvPr>
        </p:nvGraphicFramePr>
        <p:xfrm>
          <a:off x="1450975" y="2016125"/>
          <a:ext cx="9604374" cy="3474720"/>
        </p:xfrm>
        <a:graphic>
          <a:graphicData uri="http://schemas.openxmlformats.org/drawingml/2006/table">
            <a:tbl>
              <a:tblPr firstRow="1" bandRow="1">
                <a:tableStyleId>{5C22544A-7EE6-4342-B048-85BDC9FD1C3A}</a:tableStyleId>
              </a:tblPr>
              <a:tblGrid>
                <a:gridCol w="4802187">
                  <a:extLst>
                    <a:ext uri="{9D8B030D-6E8A-4147-A177-3AD203B41FA5}">
                      <a16:colId xmlns:a16="http://schemas.microsoft.com/office/drawing/2014/main" val="3263354082"/>
                    </a:ext>
                  </a:extLst>
                </a:gridCol>
                <a:gridCol w="4802187">
                  <a:extLst>
                    <a:ext uri="{9D8B030D-6E8A-4147-A177-3AD203B41FA5}">
                      <a16:colId xmlns:a16="http://schemas.microsoft.com/office/drawing/2014/main" val="3972209474"/>
                    </a:ext>
                  </a:extLst>
                </a:gridCol>
              </a:tblGrid>
              <a:tr h="370840">
                <a:tc>
                  <a:txBody>
                    <a:bodyPr/>
                    <a:lstStyle/>
                    <a:p>
                      <a:r>
                        <a:rPr lang="pl-PL" dirty="0"/>
                        <a:t>Ania /Tomek jest (+ N.)</a:t>
                      </a:r>
                    </a:p>
                  </a:txBody>
                  <a:tcPr/>
                </a:tc>
                <a:tc>
                  <a:txBody>
                    <a:bodyPr/>
                    <a:lstStyle/>
                    <a:p>
                      <a:r>
                        <a:rPr lang="pl-PL" dirty="0"/>
                        <a:t>moim najlepszym przyjacielem</a:t>
                      </a:r>
                    </a:p>
                    <a:p>
                      <a:r>
                        <a:rPr lang="pl-PL" dirty="0"/>
                        <a:t>moją najlepszą przyjaciółką</a:t>
                      </a:r>
                    </a:p>
                    <a:p>
                      <a:r>
                        <a:rPr lang="pl-PL" dirty="0"/>
                        <a:t>jedną z najciekawszych osób, które znam</a:t>
                      </a:r>
                    </a:p>
                  </a:txBody>
                  <a:tcPr/>
                </a:tc>
                <a:extLst>
                  <a:ext uri="{0D108BD9-81ED-4DB2-BD59-A6C34878D82A}">
                    <a16:rowId xmlns:a16="http://schemas.microsoft.com/office/drawing/2014/main" val="1298394254"/>
                  </a:ext>
                </a:extLst>
              </a:tr>
              <a:tr h="370840">
                <a:tc>
                  <a:txBody>
                    <a:bodyPr/>
                    <a:lstStyle/>
                    <a:p>
                      <a:r>
                        <a:rPr lang="pl-PL" dirty="0"/>
                        <a:t>Ania /Tomek jest (+ N.)</a:t>
                      </a:r>
                    </a:p>
                  </a:txBody>
                  <a:tcPr/>
                </a:tc>
                <a:tc>
                  <a:txBody>
                    <a:bodyPr/>
                    <a:lstStyle/>
                    <a:p>
                      <a:r>
                        <a:rPr lang="pl-PL" dirty="0"/>
                        <a:t>lekarzem/studentem/kierowcą</a:t>
                      </a:r>
                    </a:p>
                    <a:p>
                      <a:r>
                        <a:rPr lang="pl-PL" dirty="0"/>
                        <a:t>lekarką/studentką/kierowcą</a:t>
                      </a:r>
                    </a:p>
                  </a:txBody>
                  <a:tcPr/>
                </a:tc>
                <a:extLst>
                  <a:ext uri="{0D108BD9-81ED-4DB2-BD59-A6C34878D82A}">
                    <a16:rowId xmlns:a16="http://schemas.microsoft.com/office/drawing/2014/main" val="2335871126"/>
                  </a:ext>
                </a:extLst>
              </a:tr>
              <a:tr h="370840">
                <a:tc>
                  <a:txBody>
                    <a:bodyPr/>
                    <a:lstStyle/>
                    <a:p>
                      <a:r>
                        <a:rPr lang="pl-PL" dirty="0"/>
                        <a:t>Tomek /Ania pracuje jako (+M.)</a:t>
                      </a:r>
                    </a:p>
                    <a:p>
                      <a:endParaRPr lang="pl-PL" dirty="0"/>
                    </a:p>
                  </a:txBody>
                  <a:tcPr/>
                </a:tc>
                <a:tc>
                  <a:txBody>
                    <a:bodyPr/>
                    <a:lstStyle/>
                    <a:p>
                      <a:r>
                        <a:rPr lang="pl-PL" dirty="0"/>
                        <a:t>lekarz/student/kierowca</a:t>
                      </a:r>
                    </a:p>
                    <a:p>
                      <a:r>
                        <a:rPr lang="pl-PL" dirty="0"/>
                        <a:t>lekarka/studentka/kierowca</a:t>
                      </a:r>
                    </a:p>
                  </a:txBody>
                  <a:tcPr/>
                </a:tc>
                <a:extLst>
                  <a:ext uri="{0D108BD9-81ED-4DB2-BD59-A6C34878D82A}">
                    <a16:rowId xmlns:a16="http://schemas.microsoft.com/office/drawing/2014/main" val="3522105708"/>
                  </a:ext>
                </a:extLst>
              </a:tr>
              <a:tr h="370840">
                <a:tc>
                  <a:txBody>
                    <a:bodyPr/>
                    <a:lstStyle/>
                    <a:p>
                      <a:r>
                        <a:rPr lang="pl-PL" dirty="0"/>
                        <a:t>Tomek /Ania studiuje na ( + </a:t>
                      </a:r>
                      <a:r>
                        <a:rPr lang="pl-PL" dirty="0" err="1"/>
                        <a:t>Msc</a:t>
                      </a:r>
                      <a:r>
                        <a:rPr lang="pl-PL" dirty="0"/>
                        <a:t>.)</a:t>
                      </a:r>
                    </a:p>
                  </a:txBody>
                  <a:tcPr/>
                </a:tc>
                <a:tc>
                  <a:txBody>
                    <a:bodyPr/>
                    <a:lstStyle/>
                    <a:p>
                      <a:r>
                        <a:rPr lang="pl-PL" dirty="0"/>
                        <a:t>Uniwersytecie Warszawskim</a:t>
                      </a:r>
                    </a:p>
                    <a:p>
                      <a:r>
                        <a:rPr lang="pl-PL" dirty="0"/>
                        <a:t>politechnice/akademii medycznej</a:t>
                      </a:r>
                    </a:p>
                  </a:txBody>
                  <a:tcPr/>
                </a:tc>
                <a:extLst>
                  <a:ext uri="{0D108BD9-81ED-4DB2-BD59-A6C34878D82A}">
                    <a16:rowId xmlns:a16="http://schemas.microsoft.com/office/drawing/2014/main" val="3682114714"/>
                  </a:ext>
                </a:extLst>
              </a:tr>
              <a:tr h="370840">
                <a:tc>
                  <a:txBody>
                    <a:bodyPr/>
                    <a:lstStyle/>
                    <a:p>
                      <a:r>
                        <a:rPr lang="pl-PL" dirty="0"/>
                        <a:t>Znamy się od (+ D.)</a:t>
                      </a:r>
                    </a:p>
                  </a:txBody>
                  <a:tcPr/>
                </a:tc>
                <a:tc>
                  <a:txBody>
                    <a:bodyPr/>
                    <a:lstStyle/>
                    <a:p>
                      <a:r>
                        <a:rPr lang="pl-PL" dirty="0"/>
                        <a:t>niedawna</a:t>
                      </a:r>
                    </a:p>
                    <a:p>
                      <a:r>
                        <a:rPr lang="pl-PL" dirty="0"/>
                        <a:t>dawna/wielu lat/ dzieciństwa</a:t>
                      </a:r>
                    </a:p>
                  </a:txBody>
                  <a:tcPr/>
                </a:tc>
                <a:extLst>
                  <a:ext uri="{0D108BD9-81ED-4DB2-BD59-A6C34878D82A}">
                    <a16:rowId xmlns:a16="http://schemas.microsoft.com/office/drawing/2014/main" val="1297659510"/>
                  </a:ext>
                </a:extLst>
              </a:tr>
            </a:tbl>
          </a:graphicData>
        </a:graphic>
      </p:graphicFrame>
    </p:spTree>
    <p:extLst>
      <p:ext uri="{BB962C8B-B14F-4D97-AF65-F5344CB8AC3E}">
        <p14:creationId xmlns:p14="http://schemas.microsoft.com/office/powerpoint/2010/main" val="62476151"/>
      </p:ext>
    </p:extLst>
  </p:cSld>
  <p:clrMapOvr>
    <a:masterClrMapping/>
  </p:clrMapOvr>
</p:sld>
</file>

<file path=ppt/theme/theme1.xml><?xml version="1.0" encoding="utf-8"?>
<a:theme xmlns:a="http://schemas.openxmlformats.org/drawingml/2006/main" name="Galeria">
  <a:themeElements>
    <a:clrScheme name="Galeri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i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542</TotalTime>
  <Words>3780</Words>
  <Application>Microsoft Office PowerPoint</Application>
  <PresentationFormat>Panoramiczny</PresentationFormat>
  <Paragraphs>275</Paragraphs>
  <Slides>59</Slides>
  <Notes>0</Notes>
  <HiddenSlides>0</HiddenSlides>
  <MMClips>1</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59</vt:i4>
      </vt:variant>
    </vt:vector>
  </HeadingPairs>
  <TitlesOfParts>
    <vt:vector size="65" baseType="lpstr">
      <vt:lpstr>Arial</vt:lpstr>
      <vt:lpstr>Gill Sans MT</vt:lpstr>
      <vt:lpstr>Lato</vt:lpstr>
      <vt:lpstr>Roboto</vt:lpstr>
      <vt:lpstr>Verdana</vt:lpstr>
      <vt:lpstr>Galeria</vt:lpstr>
      <vt:lpstr>Piszę, MÓWIĘ I ZDAJĘ</vt:lpstr>
      <vt:lpstr>Słowo  wstępne</vt:lpstr>
      <vt:lpstr>Formy wypowiedzi pisemnych</vt:lpstr>
      <vt:lpstr>Schemat charakterystyki</vt:lpstr>
      <vt:lpstr>Prezentacja programu PowerPoint</vt:lpstr>
      <vt:lpstr>Budowa charakterystyki</vt:lpstr>
      <vt:lpstr>C.D.</vt:lpstr>
      <vt:lpstr>c.d.</vt:lpstr>
      <vt:lpstr>Wyrażenia i zwroty stosowane  w charakterystyce</vt:lpstr>
      <vt:lpstr>Zwroty- przykłady</vt:lpstr>
      <vt:lpstr>Zwroty c.d.</vt:lpstr>
      <vt:lpstr>Trzeba pamiętać… </vt:lpstr>
      <vt:lpstr>Ćwiczenie</vt:lpstr>
      <vt:lpstr>Słownictwo potrzebne do wykonania ćwiczenia</vt:lpstr>
      <vt:lpstr>c.d</vt:lpstr>
      <vt:lpstr>Używaj pisząc charakterystykę</vt:lpstr>
      <vt:lpstr>Przykładowa charakterystyka</vt:lpstr>
      <vt:lpstr>Prezentacja programu PowerPoint</vt:lpstr>
      <vt:lpstr>Opowiadanie</vt:lpstr>
      <vt:lpstr>c.d</vt:lpstr>
      <vt:lpstr>Wyrażenia i zwroty stosowane w opowiadaniu</vt:lpstr>
      <vt:lpstr>Wyrażenia i zwroty</vt:lpstr>
      <vt:lpstr>Rozwinięcie- określenie następstwa czasu , Przedstawienie kolejnych zdarzeń</vt:lpstr>
      <vt:lpstr>Zakończenie – podsumowanie, wnioski, konsekwencje</vt:lpstr>
      <vt:lpstr>Wakacyjna przygoda</vt:lpstr>
      <vt:lpstr>Opowiadanie</vt:lpstr>
      <vt:lpstr>Opowiadanie c.d.</vt:lpstr>
      <vt:lpstr>Rozprawka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Jak napis Ać podziękowanie ?</vt:lpstr>
      <vt:lpstr>Prezentacja programu PowerPoint</vt:lpstr>
      <vt:lpstr> </vt:lpstr>
      <vt:lpstr>Wzory podziękowań</vt:lpstr>
      <vt:lpstr>Formy krótkie- Pozdrowienia</vt:lpstr>
      <vt:lpstr>Budowa pozdrowień</vt:lpstr>
      <vt:lpstr>Wyrażenia i zwroty stosowane   w pozdrowieniach </vt:lpstr>
      <vt:lpstr>Ż yczenia</vt:lpstr>
      <vt:lpstr>Jakie mogą być okazje do składania życzeń</vt:lpstr>
      <vt:lpstr>Życzenia świąteczne</vt:lpstr>
      <vt:lpstr>Życzenia z okazji walentynek</vt:lpstr>
      <vt:lpstr>Zaproszenia .</vt:lpstr>
      <vt:lpstr>Zaproszenia</vt:lpstr>
      <vt:lpstr>Formy wypowiedzi ustnych</vt:lpstr>
      <vt:lpstr>W ćwiczeniach  w mówieniu należy pamiętać.</vt:lpstr>
      <vt:lpstr>Opis fotografii</vt:lpstr>
      <vt:lpstr>Wyrażenia i zwroty stosowane w opisie ilustracji</vt:lpstr>
      <vt:lpstr>Prezentacja programu PowerPoint</vt:lpstr>
      <vt:lpstr>Monolog</vt:lpstr>
      <vt:lpstr>Dziękuję za uwagę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Piszę, MÓWIĘ I ZDAJĘ</dc:title>
  <dc:creator>Teresa Kleczek</dc:creator>
  <cp:lastModifiedBy>Teresa Kłeczek</cp:lastModifiedBy>
  <cp:revision>34</cp:revision>
  <dcterms:created xsi:type="dcterms:W3CDTF">2021-11-23T08:32:23Z</dcterms:created>
  <dcterms:modified xsi:type="dcterms:W3CDTF">2022-02-03T12:32:10Z</dcterms:modified>
</cp:coreProperties>
</file>